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lvl="0"/>
          </a:p>
        </p:txBody>
      </p:sp>
      <p:sp>
        <p:nvSpPr>
          <p:cNvPr id="103" name="Shape 10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jpe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3.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8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8"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89" name="09PreAlg LNHeader04-06.png"/>
          <p:cNvPicPr/>
          <p:nvPr/>
        </p:nvPicPr>
        <p:blipFill>
          <a:blip r:embed="rId8">
            <a:extLst/>
          </a:blip>
          <a:stretch>
            <a:fillRect/>
          </a:stretch>
        </p:blipFill>
        <p:spPr>
          <a:xfrm>
            <a:off x="0" y="-28575"/>
            <a:ext cx="1143001" cy="641351"/>
          </a:xfrm>
          <a:prstGeom prst="rect">
            <a:avLst/>
          </a:prstGeom>
          <a:ln w="12700">
            <a:miter lim="400000"/>
          </a:ln>
        </p:spPr>
      </p:pic>
      <p:pic>
        <p:nvPicPr>
          <p:cNvPr id="90" name="09PreAlg LTHeader04-06.png"/>
          <p:cNvPicPr/>
          <p:nvPr/>
        </p:nvPicPr>
        <p:blipFill>
          <a:blip r:embed="rId9">
            <a:extLst/>
          </a:blip>
          <a:stretch>
            <a:fillRect/>
          </a:stretch>
        </p:blipFill>
        <p:spPr>
          <a:xfrm>
            <a:off x="1819275" y="0"/>
            <a:ext cx="7324726" cy="419101"/>
          </a:xfrm>
          <a:prstGeom prst="rect">
            <a:avLst/>
          </a:prstGeom>
          <a:ln w="12700">
            <a:miter lim="400000"/>
          </a:ln>
        </p:spPr>
      </p:pic>
      <p:sp>
        <p:nvSpPr>
          <p:cNvPr id="91" name="Shape 9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93"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94"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95"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9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9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8"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99" name="09PreAlg LNHeader04-06.png"/>
          <p:cNvPicPr/>
          <p:nvPr/>
        </p:nvPicPr>
        <p:blipFill>
          <a:blip r:embed="rId8">
            <a:extLst/>
          </a:blip>
          <a:stretch>
            <a:fillRect/>
          </a:stretch>
        </p:blipFill>
        <p:spPr>
          <a:xfrm>
            <a:off x="0" y="-28575"/>
            <a:ext cx="1143001" cy="641351"/>
          </a:xfrm>
          <a:prstGeom prst="rect">
            <a:avLst/>
          </a:prstGeom>
          <a:ln w="12700">
            <a:miter lim="400000"/>
          </a:ln>
        </p:spPr>
      </p:pic>
      <p:pic>
        <p:nvPicPr>
          <p:cNvPr id="100" name="09PreAlg LTHeader04-06.png"/>
          <p:cNvPicPr/>
          <p:nvPr/>
        </p:nvPicPr>
        <p:blipFill>
          <a:blip r:embed="rId9">
            <a:extLst/>
          </a:blip>
          <a:stretch>
            <a:fillRect/>
          </a:stretch>
        </p:blipFill>
        <p:spPr>
          <a:xfrm>
            <a:off x="1819275" y="0"/>
            <a:ext cx="7324726" cy="419101"/>
          </a:xfrm>
          <a:prstGeom prst="rect">
            <a:avLst/>
          </a:prstGeom>
          <a:ln w="12700">
            <a:miter lim="400000"/>
          </a:ln>
        </p:spPr>
      </p:pic>
      <p:sp>
        <p:nvSpPr>
          <p:cNvPr id="101" name="Shape 10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5Min Check.png"/>
          <p:cNvPicPr/>
          <p:nvPr/>
        </p:nvPicPr>
        <p:blipFill>
          <a:blip r:embed="rId2">
            <a:extLst/>
          </a:blip>
          <a:stretch>
            <a:fillRect/>
          </a:stretch>
        </p:blipFill>
        <p:spPr>
          <a:xfrm>
            <a:off x="598487" y="657225"/>
            <a:ext cx="6792913" cy="625475"/>
          </a:xfrm>
          <a:prstGeom prst="rect">
            <a:avLst/>
          </a:prstGeom>
          <a:ln w="12700">
            <a:miter lim="400000"/>
          </a:ln>
        </p:spPr>
      </p:pic>
      <p:pic>
        <p:nvPicPr>
          <p:cNvPr id="13"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14"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15"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16" name="09_PAlg-Forward.png"/>
          <p:cNvPicPr/>
          <p:nvPr/>
        </p:nvPicPr>
        <p:blipFill>
          <a:blip r:embed="rId6">
            <a:extLst/>
          </a:blip>
          <a:stretch>
            <a:fillRect/>
          </a:stretch>
        </p:blipFill>
        <p:spPr>
          <a:xfrm>
            <a:off x="8416925" y="6315075"/>
            <a:ext cx="441326" cy="441326"/>
          </a:xfrm>
          <a:prstGeom prst="rect">
            <a:avLst/>
          </a:prstGeom>
          <a:ln w="12700">
            <a:miter lim="400000"/>
          </a:ln>
        </p:spPr>
      </p:pic>
      <p:pic>
        <p:nvPicPr>
          <p:cNvPr id="17" name="09_PAlg-Home.png"/>
          <p:cNvPicPr/>
          <p:nvPr/>
        </p:nvPicPr>
        <p:blipFill>
          <a:blip r:embed="rId7">
            <a:extLst/>
          </a:blip>
          <a:stretch>
            <a:fillRect/>
          </a:stretch>
        </p:blipFill>
        <p:spPr>
          <a:xfrm>
            <a:off x="7515225" y="6315075"/>
            <a:ext cx="441326" cy="441326"/>
          </a:xfrm>
          <a:prstGeom prst="rect">
            <a:avLst/>
          </a:prstGeom>
          <a:ln w="12700">
            <a:miter lim="400000"/>
          </a:ln>
        </p:spPr>
      </p:pic>
      <p:pic>
        <p:nvPicPr>
          <p:cNvPr id="18" name="CheckPointICON.jpg"/>
          <p:cNvPicPr/>
          <p:nvPr/>
        </p:nvPicPr>
        <p:blipFill>
          <a:blip r:embed="rId8">
            <a:extLst/>
          </a:blip>
          <a:stretch>
            <a:fillRect/>
          </a:stretch>
        </p:blipFill>
        <p:spPr>
          <a:xfrm>
            <a:off x="7467600" y="776287"/>
            <a:ext cx="1222375" cy="376239"/>
          </a:xfrm>
          <a:prstGeom prst="rect">
            <a:avLst/>
          </a:prstGeom>
          <a:ln w="12700">
            <a:miter lim="400000"/>
          </a:ln>
        </p:spPr>
      </p:pic>
      <p:sp>
        <p:nvSpPr>
          <p:cNvPr id="19" name="Shape 19"/>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Lesson 4–5</a:t>
            </a:r>
          </a:p>
        </p:txBody>
      </p:sp>
      <p:pic>
        <p:nvPicPr>
          <p:cNvPr id="20" name="09PreAlg LNHeader04-06.png"/>
          <p:cNvPicPr/>
          <p:nvPr/>
        </p:nvPicPr>
        <p:blipFill>
          <a:blip r:embed="rId9">
            <a:extLst/>
          </a:blip>
          <a:stretch>
            <a:fillRect/>
          </a:stretch>
        </p:blipFill>
        <p:spPr>
          <a:xfrm>
            <a:off x="0" y="-28575"/>
            <a:ext cx="1143001" cy="641351"/>
          </a:xfrm>
          <a:prstGeom prst="rect">
            <a:avLst/>
          </a:prstGeom>
          <a:ln w="12700">
            <a:miter lim="400000"/>
          </a:ln>
        </p:spPr>
      </p:pic>
      <p:pic>
        <p:nvPicPr>
          <p:cNvPr id="21" name="09PreAlg LTHeader04-06.png"/>
          <p:cNvPicPr/>
          <p:nvPr/>
        </p:nvPicPr>
        <p:blipFill>
          <a:blip r:embed="rId10">
            <a:extLst/>
          </a:blip>
          <a:stretch>
            <a:fillRect/>
          </a:stretch>
        </p:blipFill>
        <p:spPr>
          <a:xfrm>
            <a:off x="1819275" y="0"/>
            <a:ext cx="7324726" cy="419101"/>
          </a:xfrm>
          <a:prstGeom prst="rect">
            <a:avLst/>
          </a:prstGeom>
          <a:ln w="12700">
            <a:miter lim="400000"/>
          </a:ln>
        </p:spPr>
      </p:pic>
      <p:sp>
        <p:nvSpPr>
          <p:cNvPr id="22" name="Shape 22"/>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4"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5"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6"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7"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28"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29" name="09PreAlg LNHeader04-06.png"/>
          <p:cNvPicPr/>
          <p:nvPr/>
        </p:nvPicPr>
        <p:blipFill>
          <a:blip r:embed="rId7">
            <a:extLst/>
          </a:blip>
          <a:stretch>
            <a:fillRect/>
          </a:stretch>
        </p:blipFill>
        <p:spPr>
          <a:xfrm>
            <a:off x="0" y="-28575"/>
            <a:ext cx="1143001" cy="641351"/>
          </a:xfrm>
          <a:prstGeom prst="rect">
            <a:avLst/>
          </a:prstGeom>
          <a:ln w="12700">
            <a:miter lim="400000"/>
          </a:ln>
        </p:spPr>
      </p:pic>
      <p:pic>
        <p:nvPicPr>
          <p:cNvPr id="30" name="09PreAlg LTHeader04-06.png"/>
          <p:cNvPicPr/>
          <p:nvPr/>
        </p:nvPicPr>
        <p:blipFill>
          <a:blip r:embed="rId8">
            <a:extLst/>
          </a:blip>
          <a:stretch>
            <a:fillRect/>
          </a:stretch>
        </p:blipFill>
        <p:spPr>
          <a:xfrm>
            <a:off x="1819275" y="0"/>
            <a:ext cx="7324726" cy="419101"/>
          </a:xfrm>
          <a:prstGeom prst="rect">
            <a:avLst/>
          </a:prstGeom>
          <a:ln w="12700">
            <a:miter lim="400000"/>
          </a:ln>
        </p:spPr>
      </p:pic>
      <p:sp>
        <p:nvSpPr>
          <p:cNvPr id="31" name="Shape 3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8"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39" name="09PreAlg LNHeader04-06.png"/>
          <p:cNvPicPr/>
          <p:nvPr/>
        </p:nvPicPr>
        <p:blipFill>
          <a:blip r:embed="rId8">
            <a:extLst/>
          </a:blip>
          <a:stretch>
            <a:fillRect/>
          </a:stretch>
        </p:blipFill>
        <p:spPr>
          <a:xfrm>
            <a:off x="0" y="-28575"/>
            <a:ext cx="1143001" cy="641351"/>
          </a:xfrm>
          <a:prstGeom prst="rect">
            <a:avLst/>
          </a:prstGeom>
          <a:ln w="12700">
            <a:miter lim="400000"/>
          </a:ln>
        </p:spPr>
      </p:pic>
      <p:pic>
        <p:nvPicPr>
          <p:cNvPr id="40" name="09PreAlg LTHeader04-06.png"/>
          <p:cNvPicPr/>
          <p:nvPr/>
        </p:nvPicPr>
        <p:blipFill>
          <a:blip r:embed="rId9">
            <a:extLst/>
          </a:blip>
          <a:stretch>
            <a:fillRect/>
          </a:stretch>
        </p:blipFill>
        <p:spPr>
          <a:xfrm>
            <a:off x="1819275" y="0"/>
            <a:ext cx="7324726" cy="419101"/>
          </a:xfrm>
          <a:prstGeom prst="rect">
            <a:avLst/>
          </a:prstGeom>
          <a:ln w="12700">
            <a:miter lim="400000"/>
          </a:ln>
        </p:spPr>
      </p:pic>
      <p:sp>
        <p:nvSpPr>
          <p:cNvPr id="41" name="Shape 4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4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8" name="Example_2.png"/>
          <p:cNvPicPr/>
          <p:nvPr/>
        </p:nvPicPr>
        <p:blipFill>
          <a:blip r:embed="rId7">
            <a:extLst/>
          </a:blip>
          <a:stretch>
            <a:fillRect/>
          </a:stretch>
        </p:blipFill>
        <p:spPr>
          <a:xfrm>
            <a:off x="581025" y="657225"/>
            <a:ext cx="6738938" cy="2990850"/>
          </a:xfrm>
          <a:prstGeom prst="rect">
            <a:avLst/>
          </a:prstGeom>
          <a:ln w="12700">
            <a:miter lim="400000"/>
          </a:ln>
        </p:spPr>
      </p:pic>
      <p:pic>
        <p:nvPicPr>
          <p:cNvPr id="49" name="09PreAlg LNHeader04-06.png"/>
          <p:cNvPicPr/>
          <p:nvPr/>
        </p:nvPicPr>
        <p:blipFill>
          <a:blip r:embed="rId8">
            <a:extLst/>
          </a:blip>
          <a:stretch>
            <a:fillRect/>
          </a:stretch>
        </p:blipFill>
        <p:spPr>
          <a:xfrm>
            <a:off x="0" y="-28575"/>
            <a:ext cx="1143001" cy="641351"/>
          </a:xfrm>
          <a:prstGeom prst="rect">
            <a:avLst/>
          </a:prstGeom>
          <a:ln w="12700">
            <a:miter lim="400000"/>
          </a:ln>
        </p:spPr>
      </p:pic>
      <p:pic>
        <p:nvPicPr>
          <p:cNvPr id="50" name="09PreAlg LTHeader04-06.png"/>
          <p:cNvPicPr/>
          <p:nvPr/>
        </p:nvPicPr>
        <p:blipFill>
          <a:blip r:embed="rId9">
            <a:extLst/>
          </a:blip>
          <a:stretch>
            <a:fillRect/>
          </a:stretch>
        </p:blipFill>
        <p:spPr>
          <a:xfrm>
            <a:off x="1819275" y="0"/>
            <a:ext cx="7324726" cy="419101"/>
          </a:xfrm>
          <a:prstGeom prst="rect">
            <a:avLst/>
          </a:prstGeom>
          <a:ln w="12700">
            <a:miter lim="400000"/>
          </a:ln>
        </p:spPr>
      </p:pic>
      <p:sp>
        <p:nvSpPr>
          <p:cNvPr id="51" name="Shape 5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5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8" name="09PreAlg LNHeader04-06.png"/>
          <p:cNvPicPr/>
          <p:nvPr/>
        </p:nvPicPr>
        <p:blipFill>
          <a:blip r:embed="rId7">
            <a:extLst/>
          </a:blip>
          <a:stretch>
            <a:fillRect/>
          </a:stretch>
        </p:blipFill>
        <p:spPr>
          <a:xfrm>
            <a:off x="0" y="-28575"/>
            <a:ext cx="1143001" cy="641351"/>
          </a:xfrm>
          <a:prstGeom prst="rect">
            <a:avLst/>
          </a:prstGeom>
          <a:ln w="12700">
            <a:miter lim="400000"/>
          </a:ln>
        </p:spPr>
      </p:pic>
      <p:pic>
        <p:nvPicPr>
          <p:cNvPr id="59" name="09PreAlg LTHeader04-06.png"/>
          <p:cNvPicPr/>
          <p:nvPr/>
        </p:nvPicPr>
        <p:blipFill>
          <a:blip r:embed="rId8">
            <a:extLst/>
          </a:blip>
          <a:stretch>
            <a:fillRect/>
          </a:stretch>
        </p:blipFill>
        <p:spPr>
          <a:xfrm>
            <a:off x="1819275" y="0"/>
            <a:ext cx="7324726" cy="419101"/>
          </a:xfrm>
          <a:prstGeom prst="rect">
            <a:avLst/>
          </a:prstGeom>
          <a:ln w="12700">
            <a:miter lim="400000"/>
          </a:ln>
        </p:spPr>
      </p:pic>
      <p:pic>
        <p:nvPicPr>
          <p:cNvPr id="60" name="Real World Ex_3.png"/>
          <p:cNvPicPr/>
          <p:nvPr/>
        </p:nvPicPr>
        <p:blipFill>
          <a:blip r:embed="rId9">
            <a:extLst/>
          </a:blip>
          <a:stretch>
            <a:fillRect/>
          </a:stretch>
        </p:blipFill>
        <p:spPr>
          <a:xfrm>
            <a:off x="581025" y="657225"/>
            <a:ext cx="6738938" cy="2990850"/>
          </a:xfrm>
          <a:prstGeom prst="rect">
            <a:avLst/>
          </a:prstGeom>
          <a:ln w="12700">
            <a:miter lim="400000"/>
          </a:ln>
        </p:spPr>
      </p:pic>
      <p:sp>
        <p:nvSpPr>
          <p:cNvPr id="61" name="Shape 6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8" name="Example_4.png"/>
          <p:cNvPicPr/>
          <p:nvPr/>
        </p:nvPicPr>
        <p:blipFill>
          <a:blip r:embed="rId7">
            <a:extLst/>
          </a:blip>
          <a:stretch>
            <a:fillRect/>
          </a:stretch>
        </p:blipFill>
        <p:spPr>
          <a:xfrm>
            <a:off x="581025" y="657225"/>
            <a:ext cx="6738938" cy="2990850"/>
          </a:xfrm>
          <a:prstGeom prst="rect">
            <a:avLst/>
          </a:prstGeom>
          <a:ln w="12700">
            <a:miter lim="400000"/>
          </a:ln>
        </p:spPr>
      </p:pic>
      <p:pic>
        <p:nvPicPr>
          <p:cNvPr id="69" name="09PreAlg LNHeader04-06.png"/>
          <p:cNvPicPr/>
          <p:nvPr/>
        </p:nvPicPr>
        <p:blipFill>
          <a:blip r:embed="rId8">
            <a:extLst/>
          </a:blip>
          <a:stretch>
            <a:fillRect/>
          </a:stretch>
        </p:blipFill>
        <p:spPr>
          <a:xfrm>
            <a:off x="0" y="-28575"/>
            <a:ext cx="1143001" cy="641351"/>
          </a:xfrm>
          <a:prstGeom prst="rect">
            <a:avLst/>
          </a:prstGeom>
          <a:ln w="12700">
            <a:miter lim="400000"/>
          </a:ln>
        </p:spPr>
      </p:pic>
      <p:pic>
        <p:nvPicPr>
          <p:cNvPr id="70" name="09PreAlg LTHeader04-06.png"/>
          <p:cNvPicPr/>
          <p:nvPr/>
        </p:nvPicPr>
        <p:blipFill>
          <a:blip r:embed="rId9">
            <a:extLst/>
          </a:blip>
          <a:stretch>
            <a:fillRect/>
          </a:stretch>
        </p:blipFill>
        <p:spPr>
          <a:xfrm>
            <a:off x="1819275" y="0"/>
            <a:ext cx="7324726" cy="419101"/>
          </a:xfrm>
          <a:prstGeom prst="rect">
            <a:avLst/>
          </a:prstGeom>
          <a:ln w="12700">
            <a:miter lim="400000"/>
          </a:ln>
        </p:spPr>
      </p:pic>
      <p:sp>
        <p:nvSpPr>
          <p:cNvPr id="71" name="Shape 7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8" name="Example_5.png"/>
          <p:cNvPicPr/>
          <p:nvPr/>
        </p:nvPicPr>
        <p:blipFill>
          <a:blip r:embed="rId7">
            <a:extLst/>
          </a:blip>
          <a:stretch>
            <a:fillRect/>
          </a:stretch>
        </p:blipFill>
        <p:spPr>
          <a:xfrm>
            <a:off x="581025" y="657225"/>
            <a:ext cx="6738938" cy="2990850"/>
          </a:xfrm>
          <a:prstGeom prst="rect">
            <a:avLst/>
          </a:prstGeom>
          <a:ln w="12700">
            <a:miter lim="400000"/>
          </a:ln>
        </p:spPr>
      </p:pic>
      <p:pic>
        <p:nvPicPr>
          <p:cNvPr id="79" name="09PreAlg LNHeader04-06.png"/>
          <p:cNvPicPr/>
          <p:nvPr/>
        </p:nvPicPr>
        <p:blipFill>
          <a:blip r:embed="rId8">
            <a:extLst/>
          </a:blip>
          <a:stretch>
            <a:fillRect/>
          </a:stretch>
        </p:blipFill>
        <p:spPr>
          <a:xfrm>
            <a:off x="0" y="-28575"/>
            <a:ext cx="1143001" cy="641351"/>
          </a:xfrm>
          <a:prstGeom prst="rect">
            <a:avLst/>
          </a:prstGeom>
          <a:ln w="12700">
            <a:miter lim="400000"/>
          </a:ln>
        </p:spPr>
      </p:pic>
      <p:pic>
        <p:nvPicPr>
          <p:cNvPr id="80" name="09PreAlg LTHeader04-06.png"/>
          <p:cNvPicPr/>
          <p:nvPr/>
        </p:nvPicPr>
        <p:blipFill>
          <a:blip r:embed="rId9">
            <a:extLst/>
          </a:blip>
          <a:stretch>
            <a:fillRect/>
          </a:stretch>
        </p:blipFill>
        <p:spPr>
          <a:xfrm>
            <a:off x="1819275" y="0"/>
            <a:ext cx="7324726" cy="419101"/>
          </a:xfrm>
          <a:prstGeom prst="rect">
            <a:avLst/>
          </a:prstGeom>
          <a:ln w="12700">
            <a:miter lim="400000"/>
          </a:ln>
        </p:spPr>
      </p:pic>
      <p:sp>
        <p:nvSpPr>
          <p:cNvPr id="81" name="Shape 8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4-06.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4-06.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 Id="rId3" Type="http://schemas.openxmlformats.org/officeDocument/2006/relationships/image" Target="../media/image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 Id="rId3" Type="http://schemas.openxmlformats.org/officeDocument/2006/relationships/image" Target="../media/image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 Id="rId3" Type="http://schemas.openxmlformats.org/officeDocument/2006/relationships/image" Target="../media/image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6.xml"/><Relationship Id="rId5" Type="http://schemas.openxmlformats.org/officeDocument/2006/relationships/slide" Target="slide18.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05"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06" name="Shape 106"/>
          <p:cNvSpPr/>
          <p:nvPr>
            <p:ph type="title"/>
          </p:nvPr>
        </p:nvSpPr>
        <p:spPr>
          <a:prstGeom prst="rect">
            <a:avLst/>
          </a:prstGeom>
        </p:spPr>
        <p:txBody>
          <a:bodyPr/>
          <a:lstStyle/>
          <a:p>
            <a:pPr lvl="0">
              <a:defRPr sz="1800">
                <a:uFillTx/>
              </a:defRPr>
            </a:pPr>
            <a:r>
              <a:rPr sz="1200">
                <a:uFill>
                  <a:solidFill/>
                </a:uFill>
              </a:rPr>
              <a:t>Splash Screen</a:t>
            </a:r>
          </a:p>
        </p:txBody>
      </p:sp>
      <p:pic>
        <p:nvPicPr>
          <p:cNvPr id="107" name="09_Pre_Alg Splash Arm.png"/>
          <p:cNvPicPr/>
          <p:nvPr/>
        </p:nvPicPr>
        <p:blipFill>
          <a:blip r:embed="rId3">
            <a:extLst/>
          </a:blip>
          <a:srcRect l="18124" t="63333" r="52153" b="17778"/>
          <a:stretch>
            <a:fillRect/>
          </a:stretch>
        </p:blipFill>
        <p:spPr>
          <a:xfrm>
            <a:off x="4210050" y="4343400"/>
            <a:ext cx="2717800" cy="1295400"/>
          </a:xfrm>
          <a:prstGeom prst="rect">
            <a:avLst/>
          </a:prstGeom>
          <a:ln w="12700">
            <a:miter lim="400000"/>
          </a:ln>
        </p:spPr>
      </p:pic>
      <p:pic>
        <p:nvPicPr>
          <p:cNvPr id="108" name="09PreAlg LNHeader04-06.png"/>
          <p:cNvPicPr/>
          <p:nvPr/>
        </p:nvPicPr>
        <p:blipFill>
          <a:blip r:embed="rId4">
            <a:extLst/>
          </a:blip>
          <a:stretch>
            <a:fillRect/>
          </a:stretch>
        </p:blipFill>
        <p:spPr>
          <a:xfrm>
            <a:off x="4476750" y="4648200"/>
            <a:ext cx="1143001" cy="641351"/>
          </a:xfrm>
          <a:prstGeom prst="rect">
            <a:avLst/>
          </a:prstGeom>
          <a:ln w="12700">
            <a:miter lim="400000"/>
          </a:ln>
        </p:spPr>
      </p:pic>
      <p:pic>
        <p:nvPicPr>
          <p:cNvPr id="109" name="09PreAlg LTHeader04-06.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prstGeom prst="rect">
            <a:avLst/>
          </a:prstGeom>
        </p:spPr>
        <p:txBody>
          <a:bodyPr/>
          <a:lstStyle/>
          <a:p>
            <a:pPr lvl="0">
              <a:defRPr sz="1800">
                <a:uFillTx/>
              </a:defRPr>
            </a:pPr>
            <a:r>
              <a:rPr sz="1200">
                <a:uFill>
                  <a:solidFill/>
                </a:uFill>
              </a:rPr>
              <a:t>Example 1A</a:t>
            </a:r>
          </a:p>
        </p:txBody>
      </p:sp>
      <p:sp>
        <p:nvSpPr>
          <p:cNvPr id="163" name="Shape 163"/>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Translate Sentences into Equations</a:t>
            </a:r>
          </a:p>
        </p:txBody>
      </p:sp>
      <p:sp>
        <p:nvSpPr>
          <p:cNvPr id="164" name="Shape 164"/>
          <p:cNvSpPr/>
          <p:nvPr/>
        </p:nvSpPr>
        <p:spPr>
          <a:xfrm>
            <a:off x="881062" y="2133600"/>
            <a:ext cx="7899401"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Jackie’s mother is 28 years old, which is four times Jackie’s age </a:t>
            </a:r>
            <a:r>
              <a:rPr i="1" sz="2400">
                <a:uFill>
                  <a:solidFill/>
                </a:uFill>
              </a:rPr>
              <a:t>a</a:t>
            </a:r>
            <a:r>
              <a:rPr sz="2400">
                <a:uFill>
                  <a:solidFill/>
                </a:uFill>
              </a:rPr>
              <a:t> minus eight years.</a:t>
            </a:r>
          </a:p>
        </p:txBody>
      </p:sp>
      <p:sp>
        <p:nvSpPr>
          <p:cNvPr id="165" name="Shape 165"/>
          <p:cNvSpPr/>
          <p:nvPr>
            <p:ph type="body" idx="4294967295"/>
          </p:nvPr>
        </p:nvSpPr>
        <p:spPr>
          <a:xfrm>
            <a:off x="533400" y="1503362"/>
            <a:ext cx="8229600" cy="21717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A.</a:t>
            </a:r>
            <a:r>
              <a:rPr b="1" sz="2400">
                <a:solidFill>
                  <a:srgbClr val="0068AD"/>
                </a:solidFill>
                <a:uFill>
                  <a:solidFill>
                    <a:srgbClr val="0068AD"/>
                  </a:solidFill>
                </a:uFill>
              </a:rPr>
              <a:t> Translate this sentence into an equation.</a:t>
            </a:r>
          </a:p>
        </p:txBody>
      </p:sp>
      <p:sp>
        <p:nvSpPr>
          <p:cNvPr id="166" name="Shape 166"/>
          <p:cNvSpPr/>
          <p:nvPr/>
        </p:nvSpPr>
        <p:spPr>
          <a:xfrm>
            <a:off x="881062" y="4038600"/>
            <a:ext cx="72517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526539" indent="-1485900">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28 = 4</a:t>
            </a:r>
            <a:r>
              <a:rPr i="1" sz="2400">
                <a:solidFill>
                  <a:srgbClr val="E9332C"/>
                </a:solidFill>
                <a:uFill>
                  <a:solidFill>
                    <a:srgbClr val="E9332C"/>
                  </a:solidFill>
                </a:uFill>
              </a:rPr>
              <a:t>a</a:t>
            </a:r>
            <a:r>
              <a:rPr sz="2400">
                <a:solidFill>
                  <a:srgbClr val="E9332C"/>
                </a:solidFill>
                <a:uFill>
                  <a:solidFill>
                    <a:srgbClr val="E9332C"/>
                  </a:solidFill>
                </a:uFill>
              </a:rPr>
              <a:t> – 8</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animEffect filter="wipe(left)" transition="in">
                                      <p:cBhvr>
                                        <p:cTn id="7" dur="500"/>
                                        <p:tgtEl>
                                          <p:spTgt spid="165">
                                            <p:bg/>
                                          </p:spTgt>
                                        </p:tgtEl>
                                      </p:cBhvr>
                                    </p:animEffect>
                                  </p:childTnLst>
                                </p:cTn>
                              </p:par>
                              <p:par>
                                <p:cTn id="8" presetClass="entr" presetSubtype="8" presetID="22" grpId="1" fill="hold">
                                  <p:stCondLst>
                                    <p:cond delay="0"/>
                                  </p:stCondLst>
                                  <p:iterate type="el" backwards="0">
                                    <p:tmAbs val="0"/>
                                  </p:iterate>
                                  <p:childTnLst>
                                    <p:set>
                                      <p:cBhvr>
                                        <p:cTn id="9" fill="hold"/>
                                        <p:tgtEl>
                                          <p:spTgt spid="165">
                                            <p:txEl>
                                              <p:pRg st="0" end="0"/>
                                            </p:txEl>
                                          </p:spTgt>
                                        </p:tgtEl>
                                        <p:attrNameLst>
                                          <p:attrName>style.visibility</p:attrName>
                                        </p:attrNameLst>
                                      </p:cBhvr>
                                      <p:to>
                                        <p:strVal val="visible"/>
                                      </p:to>
                                    </p:set>
                                    <p:animEffect filter="wipe(left)" transition="in">
                                      <p:cBhvr>
                                        <p:cTn id="10" dur="500"/>
                                        <p:tgtEl>
                                          <p:spTgt spid="165">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164">
                                            <p:bg/>
                                          </p:spTgt>
                                        </p:tgtEl>
                                        <p:attrNameLst>
                                          <p:attrName>style.visibility</p:attrName>
                                        </p:attrNameLst>
                                      </p:cBhvr>
                                      <p:to>
                                        <p:strVal val="visible"/>
                                      </p:to>
                                    </p:set>
                                    <p:animEffect filter="wipe(left)" transition="in">
                                      <p:cBhvr>
                                        <p:cTn id="14" dur="500"/>
                                        <p:tgtEl>
                                          <p:spTgt spid="164">
                                            <p:bg/>
                                          </p:spTgt>
                                        </p:tgtEl>
                                      </p:cBhvr>
                                    </p:animEffect>
                                  </p:childTnLst>
                                </p:cTn>
                              </p:par>
                              <p:par>
                                <p:cTn id="15" presetClass="entr" presetSubtype="8" presetID="22" grpId="2" fill="hold">
                                  <p:stCondLst>
                                    <p:cond delay="0"/>
                                  </p:stCondLst>
                                  <p:iterate type="el" backwards="0">
                                    <p:tmAbs val="0"/>
                                  </p:iterate>
                                  <p:childTnLst>
                                    <p:set>
                                      <p:cBhvr>
                                        <p:cTn id="16" fill="hold"/>
                                        <p:tgtEl>
                                          <p:spTgt spid="164">
                                            <p:txEl>
                                              <p:pRg st="0" end="0"/>
                                            </p:txEl>
                                          </p:spTgt>
                                        </p:tgtEl>
                                        <p:attrNameLst>
                                          <p:attrName>style.visibility</p:attrName>
                                        </p:attrNameLst>
                                      </p:cBhvr>
                                      <p:to>
                                        <p:strVal val="visible"/>
                                      </p:to>
                                    </p:set>
                                    <p:animEffect filter="wipe(left)" transition="in">
                                      <p:cBhvr>
                                        <p:cTn id="17" dur="500"/>
                                        <p:tgtEl>
                                          <p:spTgt spid="1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3" fill="hold">
                                  <p:stCondLst>
                                    <p:cond delay="0"/>
                                  </p:stCondLst>
                                  <p:iterate type="el" backwards="0">
                                    <p:tmAbs val="0"/>
                                  </p:iterate>
                                  <p:childTnLst>
                                    <p:set>
                                      <p:cBhvr>
                                        <p:cTn id="21" fill="hold"/>
                                        <p:tgtEl>
                                          <p:spTgt spid="166"/>
                                        </p:tgtEl>
                                        <p:attrNameLst>
                                          <p:attrName>style.visibility</p:attrName>
                                        </p:attrNameLst>
                                      </p:cBhvr>
                                      <p:to>
                                        <p:strVal val="visible"/>
                                      </p:to>
                                    </p:set>
                                    <p:animEffect filter="wipe(left)" transition="in">
                                      <p:cBhvr>
                                        <p:cTn id="22"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5" grpId="1"/>
      <p:bldP build="whole" bldLvl="1" animBg="1" rev="0" advAuto="0" spid="166" grpId="3"/>
      <p:bldP build="p" bldLvl="5" animBg="1" rev="0" advAuto="0" spid="164"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prstGeom prst="rect">
            <a:avLst/>
          </a:prstGeom>
        </p:spPr>
        <p:txBody>
          <a:bodyPr/>
          <a:lstStyle/>
          <a:p>
            <a:pPr lvl="0">
              <a:defRPr sz="1800">
                <a:uFillTx/>
              </a:defRPr>
            </a:pPr>
            <a:r>
              <a:rPr sz="1200">
                <a:uFill>
                  <a:solidFill/>
                </a:uFill>
              </a:rPr>
              <a:t>Example 1B</a:t>
            </a:r>
          </a:p>
        </p:txBody>
      </p:sp>
      <p:sp>
        <p:nvSpPr>
          <p:cNvPr id="169" name="Shape 169"/>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Translate Sentences into Equations</a:t>
            </a:r>
          </a:p>
        </p:txBody>
      </p:sp>
      <p:sp>
        <p:nvSpPr>
          <p:cNvPr id="170" name="Shape 170"/>
          <p:cNvSpPr/>
          <p:nvPr/>
        </p:nvSpPr>
        <p:spPr>
          <a:xfrm>
            <a:off x="881062" y="2133600"/>
            <a:ext cx="78994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Five more than twice a number </a:t>
            </a:r>
            <a:r>
              <a:rPr i="1" sz="2400">
                <a:uFill>
                  <a:solidFill/>
                </a:uFill>
              </a:rPr>
              <a:t>n</a:t>
            </a:r>
            <a:r>
              <a:rPr sz="2400">
                <a:uFill>
                  <a:solidFill/>
                </a:uFill>
              </a:rPr>
              <a:t> is –25.</a:t>
            </a:r>
          </a:p>
        </p:txBody>
      </p:sp>
      <p:sp>
        <p:nvSpPr>
          <p:cNvPr id="171" name="Shape 171"/>
          <p:cNvSpPr/>
          <p:nvPr>
            <p:ph type="body" idx="4294967295"/>
          </p:nvPr>
        </p:nvSpPr>
        <p:spPr>
          <a:xfrm>
            <a:off x="533400" y="1503362"/>
            <a:ext cx="8229600" cy="21717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B.</a:t>
            </a:r>
            <a:r>
              <a:rPr b="1" sz="2400">
                <a:solidFill>
                  <a:srgbClr val="0068AD"/>
                </a:solidFill>
                <a:uFill>
                  <a:solidFill>
                    <a:srgbClr val="0068AD"/>
                  </a:solidFill>
                </a:uFill>
              </a:rPr>
              <a:t> Translate this sentence into an equation.</a:t>
            </a:r>
          </a:p>
        </p:txBody>
      </p:sp>
      <p:sp>
        <p:nvSpPr>
          <p:cNvPr id="172" name="Shape 172"/>
          <p:cNvSpPr/>
          <p:nvPr/>
        </p:nvSpPr>
        <p:spPr>
          <a:xfrm>
            <a:off x="881062" y="4038600"/>
            <a:ext cx="72517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526539" indent="-1485900">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2</a:t>
            </a:r>
            <a:r>
              <a:rPr i="1" sz="2400">
                <a:solidFill>
                  <a:srgbClr val="E9332C"/>
                </a:solidFill>
                <a:uFill>
                  <a:solidFill>
                    <a:srgbClr val="E9332C"/>
                  </a:solidFill>
                </a:uFill>
              </a:rPr>
              <a:t>n</a:t>
            </a:r>
            <a:r>
              <a:rPr sz="2400">
                <a:solidFill>
                  <a:srgbClr val="E9332C"/>
                </a:solidFill>
                <a:uFill>
                  <a:solidFill>
                    <a:srgbClr val="E9332C"/>
                  </a:solidFill>
                </a:uFill>
              </a:rPr>
              <a:t> + 5 = –25</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animEffect filter="wipe(left)" transition="in">
                                      <p:cBhvr>
                                        <p:cTn id="7" dur="500"/>
                                        <p:tgtEl>
                                          <p:spTgt spid="171">
                                            <p:bg/>
                                          </p:spTgt>
                                        </p:tgtEl>
                                      </p:cBhvr>
                                    </p:animEffect>
                                  </p:childTnLst>
                                </p:cTn>
                              </p:par>
                              <p:par>
                                <p:cTn id="8" presetClass="entr" presetSubtype="8" presetID="22" grpId="1" fill="hold">
                                  <p:stCondLst>
                                    <p:cond delay="0"/>
                                  </p:stCondLst>
                                  <p:iterate type="el" backwards="0">
                                    <p:tmAbs val="0"/>
                                  </p:iterate>
                                  <p:childTnLst>
                                    <p:set>
                                      <p:cBhvr>
                                        <p:cTn id="9" fill="hold"/>
                                        <p:tgtEl>
                                          <p:spTgt spid="171">
                                            <p:txEl>
                                              <p:pRg st="0" end="0"/>
                                            </p:txEl>
                                          </p:spTgt>
                                        </p:tgtEl>
                                        <p:attrNameLst>
                                          <p:attrName>style.visibility</p:attrName>
                                        </p:attrNameLst>
                                      </p:cBhvr>
                                      <p:to>
                                        <p:strVal val="visible"/>
                                      </p:to>
                                    </p:set>
                                    <p:animEffect filter="wipe(left)" transition="in">
                                      <p:cBhvr>
                                        <p:cTn id="10" dur="500"/>
                                        <p:tgtEl>
                                          <p:spTgt spid="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70">
                                            <p:bg/>
                                          </p:spTgt>
                                        </p:tgtEl>
                                        <p:attrNameLst>
                                          <p:attrName>style.visibility</p:attrName>
                                        </p:attrNameLst>
                                      </p:cBhvr>
                                      <p:to>
                                        <p:strVal val="visible"/>
                                      </p:to>
                                    </p:set>
                                    <p:animEffect filter="wipe(left)" transition="in">
                                      <p:cBhvr>
                                        <p:cTn id="15" dur="500"/>
                                        <p:tgtEl>
                                          <p:spTgt spid="170">
                                            <p:bg/>
                                          </p:spTgt>
                                        </p:tgtEl>
                                      </p:cBhvr>
                                    </p:animEffect>
                                  </p:childTnLst>
                                </p:cTn>
                              </p:par>
                              <p:par>
                                <p:cTn id="16" presetClass="entr" presetSubtype="8" presetID="22" grpId="2" fill="hold">
                                  <p:stCondLst>
                                    <p:cond delay="0"/>
                                  </p:stCondLst>
                                  <p:iterate type="el" backwards="0">
                                    <p:tmAbs val="0"/>
                                  </p:iterate>
                                  <p:childTnLst>
                                    <p:set>
                                      <p:cBhvr>
                                        <p:cTn id="17" fill="hold"/>
                                        <p:tgtEl>
                                          <p:spTgt spid="170">
                                            <p:txEl>
                                              <p:pRg st="0" end="0"/>
                                            </p:txEl>
                                          </p:spTgt>
                                        </p:tgtEl>
                                        <p:attrNameLst>
                                          <p:attrName>style.visibility</p:attrName>
                                        </p:attrNameLst>
                                      </p:cBhvr>
                                      <p:to>
                                        <p:strVal val="visible"/>
                                      </p:to>
                                    </p:set>
                                    <p:animEffect filter="wipe(left)" transition="in">
                                      <p:cBhvr>
                                        <p:cTn id="18" dur="500"/>
                                        <p:tgtEl>
                                          <p:spTgt spid="17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172"/>
                                        </p:tgtEl>
                                        <p:attrNameLst>
                                          <p:attrName>style.visibility</p:attrName>
                                        </p:attrNameLst>
                                      </p:cBhvr>
                                      <p:to>
                                        <p:strVal val="visible"/>
                                      </p:to>
                                    </p:set>
                                    <p:animEffect filter="wipe(left)" transition="in">
                                      <p:cBhvr>
                                        <p:cTn id="23"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1" grpId="1"/>
      <p:bldP build="whole" bldLvl="1" animBg="1" rev="0" advAuto="0" spid="172" grpId="3"/>
      <p:bldP build="p" bldLvl="5" animBg="1" rev="0" advAuto="0" spid="170"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p>
            <a:pPr lvl="0">
              <a:defRPr sz="1800">
                <a:uFillTx/>
              </a:defRPr>
            </a:pPr>
            <a:r>
              <a:rPr sz="1200">
                <a:uFill>
                  <a:solidFill/>
                </a:uFill>
              </a:rPr>
              <a:t>Example 1C</a:t>
            </a:r>
          </a:p>
        </p:txBody>
      </p:sp>
      <p:sp>
        <p:nvSpPr>
          <p:cNvPr id="175" name="Shape 175"/>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Translate Sentences into Equations</a:t>
            </a:r>
          </a:p>
        </p:txBody>
      </p:sp>
      <p:sp>
        <p:nvSpPr>
          <p:cNvPr id="176" name="Shape 176"/>
          <p:cNvSpPr/>
          <p:nvPr/>
        </p:nvSpPr>
        <p:spPr>
          <a:xfrm>
            <a:off x="881062" y="2133600"/>
            <a:ext cx="7137401"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Rafiq threw a baseball 84 miles per hour, which is 21 miles per hour less than twice the speed </a:t>
            </a:r>
            <a:r>
              <a:rPr i="1" sz="2400">
                <a:uFill>
                  <a:solidFill/>
                </a:uFill>
              </a:rPr>
              <a:t>s</a:t>
            </a:r>
            <a:r>
              <a:rPr sz="2400">
                <a:uFill>
                  <a:solidFill/>
                </a:uFill>
              </a:rPr>
              <a:t> that Jonah threw it.</a:t>
            </a:r>
          </a:p>
        </p:txBody>
      </p:sp>
      <p:sp>
        <p:nvSpPr>
          <p:cNvPr id="177" name="Shape 177"/>
          <p:cNvSpPr/>
          <p:nvPr>
            <p:ph type="body" idx="4294967295"/>
          </p:nvPr>
        </p:nvSpPr>
        <p:spPr>
          <a:xfrm>
            <a:off x="533400" y="1503362"/>
            <a:ext cx="8229600" cy="21717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C.</a:t>
            </a:r>
            <a:r>
              <a:rPr b="1" sz="2400">
                <a:solidFill>
                  <a:srgbClr val="0068AD"/>
                </a:solidFill>
                <a:uFill>
                  <a:solidFill>
                    <a:srgbClr val="0068AD"/>
                  </a:solidFill>
                </a:uFill>
              </a:rPr>
              <a:t> Translate this sentence into an equation.</a:t>
            </a:r>
          </a:p>
        </p:txBody>
      </p:sp>
      <p:sp>
        <p:nvSpPr>
          <p:cNvPr id="178" name="Shape 178"/>
          <p:cNvSpPr/>
          <p:nvPr/>
        </p:nvSpPr>
        <p:spPr>
          <a:xfrm>
            <a:off x="881062" y="4038600"/>
            <a:ext cx="72517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526539" indent="-1485900">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84 = 2</a:t>
            </a:r>
            <a:r>
              <a:rPr i="1" sz="2400">
                <a:solidFill>
                  <a:srgbClr val="E9332C"/>
                </a:solidFill>
                <a:uFill>
                  <a:solidFill>
                    <a:srgbClr val="E9332C"/>
                  </a:solidFill>
                </a:uFill>
              </a:rPr>
              <a:t>s</a:t>
            </a:r>
            <a:r>
              <a:rPr sz="2400">
                <a:solidFill>
                  <a:srgbClr val="E9332C"/>
                </a:solidFill>
                <a:uFill>
                  <a:solidFill>
                    <a:srgbClr val="E9332C"/>
                  </a:solidFill>
                </a:uFill>
              </a:rPr>
              <a:t> – 21</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animEffect filter="wipe(left)" transition="in">
                                      <p:cBhvr>
                                        <p:cTn id="7" dur="500"/>
                                        <p:tgtEl>
                                          <p:spTgt spid="177">
                                            <p:bg/>
                                          </p:spTgt>
                                        </p:tgtEl>
                                      </p:cBhvr>
                                    </p:animEffect>
                                  </p:childTnLst>
                                </p:cTn>
                              </p:par>
                              <p:par>
                                <p:cTn id="8" presetClass="entr" presetSubtype="8" presetID="22" grpId="1" fill="hold">
                                  <p:stCondLst>
                                    <p:cond delay="0"/>
                                  </p:stCondLst>
                                  <p:iterate type="el" backwards="0">
                                    <p:tmAbs val="0"/>
                                  </p:iterate>
                                  <p:childTnLst>
                                    <p:set>
                                      <p:cBhvr>
                                        <p:cTn id="9" fill="hold"/>
                                        <p:tgtEl>
                                          <p:spTgt spid="177">
                                            <p:txEl>
                                              <p:pRg st="0" end="0"/>
                                            </p:txEl>
                                          </p:spTgt>
                                        </p:tgtEl>
                                        <p:attrNameLst>
                                          <p:attrName>style.visibility</p:attrName>
                                        </p:attrNameLst>
                                      </p:cBhvr>
                                      <p:to>
                                        <p:strVal val="visible"/>
                                      </p:to>
                                    </p:set>
                                    <p:animEffect filter="wipe(left)" transition="in">
                                      <p:cBhvr>
                                        <p:cTn id="10" dur="500"/>
                                        <p:tgtEl>
                                          <p:spTgt spid="177">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176">
                                            <p:bg/>
                                          </p:spTgt>
                                        </p:tgtEl>
                                        <p:attrNameLst>
                                          <p:attrName>style.visibility</p:attrName>
                                        </p:attrNameLst>
                                      </p:cBhvr>
                                      <p:to>
                                        <p:strVal val="visible"/>
                                      </p:to>
                                    </p:set>
                                    <p:animEffect filter="wipe(left)" transition="in">
                                      <p:cBhvr>
                                        <p:cTn id="14" dur="500"/>
                                        <p:tgtEl>
                                          <p:spTgt spid="176">
                                            <p:bg/>
                                          </p:spTgt>
                                        </p:tgtEl>
                                      </p:cBhvr>
                                    </p:animEffect>
                                  </p:childTnLst>
                                </p:cTn>
                              </p:par>
                              <p:par>
                                <p:cTn id="15" presetClass="entr" presetSubtype="8" presetID="22" grpId="2" fill="hold">
                                  <p:stCondLst>
                                    <p:cond delay="0"/>
                                  </p:stCondLst>
                                  <p:iterate type="el" backwards="0">
                                    <p:tmAbs val="0"/>
                                  </p:iterate>
                                  <p:childTnLst>
                                    <p:set>
                                      <p:cBhvr>
                                        <p:cTn id="16" fill="hold"/>
                                        <p:tgtEl>
                                          <p:spTgt spid="176">
                                            <p:txEl>
                                              <p:pRg st="0" end="0"/>
                                            </p:txEl>
                                          </p:spTgt>
                                        </p:tgtEl>
                                        <p:attrNameLst>
                                          <p:attrName>style.visibility</p:attrName>
                                        </p:attrNameLst>
                                      </p:cBhvr>
                                      <p:to>
                                        <p:strVal val="visible"/>
                                      </p:to>
                                    </p:set>
                                    <p:animEffect filter="wipe(left)" transition="in">
                                      <p:cBhvr>
                                        <p:cTn id="17" dur="500"/>
                                        <p:tgtEl>
                                          <p:spTgt spid="17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3" fill="hold">
                                  <p:stCondLst>
                                    <p:cond delay="0"/>
                                  </p:stCondLst>
                                  <p:iterate type="el" backwards="0">
                                    <p:tmAbs val="0"/>
                                  </p:iterate>
                                  <p:childTnLst>
                                    <p:set>
                                      <p:cBhvr>
                                        <p:cTn id="21" fill="hold"/>
                                        <p:tgtEl>
                                          <p:spTgt spid="178"/>
                                        </p:tgtEl>
                                        <p:attrNameLst>
                                          <p:attrName>style.visibility</p:attrName>
                                        </p:attrNameLst>
                                      </p:cBhvr>
                                      <p:to>
                                        <p:strVal val="visible"/>
                                      </p:to>
                                    </p:set>
                                    <p:animEffect filter="wipe(left)" transition="in">
                                      <p:cBhvr>
                                        <p:cTn id="22"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 grpId="2"/>
      <p:bldP build="whole" bldLvl="1" animBg="1" rev="0" advAuto="0" spid="178" grpId="3"/>
      <p:bldP build="p" bldLvl="1" animBg="1" rev="0" advAuto="0" spid="17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prstGeom prst="rect">
            <a:avLst/>
          </a:prstGeom>
        </p:spPr>
        <p:txBody>
          <a:bodyPr/>
          <a:lstStyle/>
          <a:p>
            <a:pPr lvl="0">
              <a:defRPr sz="1800">
                <a:uFillTx/>
              </a:defRPr>
            </a:pPr>
            <a:r>
              <a:rPr sz="1200">
                <a:uFill>
                  <a:solidFill/>
                </a:uFill>
              </a:rPr>
              <a:t>Example 1A</a:t>
            </a:r>
          </a:p>
        </p:txBody>
      </p:sp>
      <p:sp>
        <p:nvSpPr>
          <p:cNvPr id="181" name="Shape 181"/>
          <p:cNvSpPr/>
          <p:nvPr/>
        </p:nvSpPr>
        <p:spPr>
          <a:xfrm>
            <a:off x="857250" y="2489200"/>
            <a:ext cx="37338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45 = 3</a:t>
            </a:r>
            <a:r>
              <a:rPr b="1" i="1" sz="2400">
                <a:uFill>
                  <a:solidFill/>
                </a:uFill>
              </a:rPr>
              <a:t>r</a:t>
            </a:r>
            <a:r>
              <a:rPr b="1" sz="2400">
                <a:uFill>
                  <a:solidFill/>
                </a:uFill>
              </a:rPr>
              <a:t> – 15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45 = 15 – 3</a:t>
            </a:r>
            <a:r>
              <a:rPr b="1" i="1" sz="2400">
                <a:uFill>
                  <a:solidFill/>
                </a:uFill>
              </a:rPr>
              <a:t>r</a:t>
            </a:r>
            <a:endParaRPr b="1" i="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45 = –3</a:t>
            </a:r>
            <a:r>
              <a:rPr b="1" i="1" sz="2400">
                <a:uFill>
                  <a:solidFill/>
                </a:uFill>
              </a:rPr>
              <a:t>r</a:t>
            </a:r>
            <a:r>
              <a:rPr b="1" sz="2400">
                <a:uFill>
                  <a:solidFill/>
                </a:uFill>
              </a:rPr>
              <a:t> – 15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45 = 3(</a:t>
            </a:r>
            <a:r>
              <a:rPr b="1" i="1" sz="2400">
                <a:uFill>
                  <a:solidFill/>
                </a:uFill>
              </a:rPr>
              <a:t>r </a:t>
            </a:r>
            <a:r>
              <a:rPr b="1" sz="2400">
                <a:uFill>
                  <a:solidFill/>
                </a:uFill>
              </a:rPr>
              <a:t>– 15)</a:t>
            </a:r>
          </a:p>
        </p:txBody>
      </p:sp>
      <p:sp>
        <p:nvSpPr>
          <p:cNvPr id="182" name="Shape 182"/>
          <p:cNvSpPr/>
          <p:nvPr/>
        </p:nvSpPr>
        <p:spPr>
          <a:xfrm>
            <a:off x="476250" y="1285875"/>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A.</a:t>
            </a:r>
            <a:r>
              <a:rPr b="1" sz="2400">
                <a:solidFill>
                  <a:srgbClr val="0068AD"/>
                </a:solidFill>
                <a:uFill>
                  <a:solidFill>
                    <a:srgbClr val="0068AD"/>
                  </a:solidFill>
                </a:uFill>
              </a:rPr>
              <a:t> Translate the sentence into an equation.</a:t>
            </a:r>
            <a:br>
              <a:rPr b="1" sz="2400">
                <a:solidFill>
                  <a:srgbClr val="0068AD"/>
                </a:solidFill>
                <a:uFill>
                  <a:solidFill>
                    <a:srgbClr val="0068AD"/>
                  </a:solidFill>
                </a:uFill>
              </a:rPr>
            </a:br>
            <a:r>
              <a:rPr b="1" sz="2400">
                <a:solidFill>
                  <a:srgbClr val="0068AD"/>
                </a:solidFill>
                <a:uFill>
                  <a:solidFill>
                    <a:srgbClr val="0068AD"/>
                  </a:solidFill>
                </a:uFill>
              </a:rPr>
              <a:t>Nathan has $45 in savings. This is three times Roger’s savings </a:t>
            </a:r>
            <a:r>
              <a:rPr b="1" i="1" sz="2400">
                <a:solidFill>
                  <a:srgbClr val="0068AD"/>
                </a:solidFill>
                <a:uFill>
                  <a:solidFill>
                    <a:srgbClr val="0068AD"/>
                  </a:solidFill>
                </a:uFill>
              </a:rPr>
              <a:t>r</a:t>
            </a:r>
            <a:r>
              <a:rPr b="1" sz="2400">
                <a:solidFill>
                  <a:srgbClr val="0068AD"/>
                </a:solidFill>
                <a:uFill>
                  <a:solidFill>
                    <a:srgbClr val="0068AD"/>
                  </a:solidFill>
                </a:uFill>
              </a:rPr>
              <a:t> minus 15.</a:t>
            </a:r>
          </a:p>
        </p:txBody>
      </p:sp>
      <p:sp>
        <p:nvSpPr>
          <p:cNvPr id="183" name="Shape 183"/>
          <p:cNvSpPr/>
          <p:nvPr/>
        </p:nvSpPr>
        <p:spPr>
          <a:xfrm>
            <a:off x="857250" y="24860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84"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85"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wipe(left)" transition="in">
                                      <p:cBhvr>
                                        <p:cTn id="7" dur="500"/>
                                        <p:tgtEl>
                                          <p:spTgt spid="18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85"/>
                                        </p:tgtEl>
                                        <p:attrNameLst>
                                          <p:attrName>style.visibility</p:attrName>
                                        </p:attrNameLst>
                                      </p:cBhvr>
                                      <p:to>
                                        <p:strVal val="visible"/>
                                      </p:to>
                                    </p:set>
                                    <p:animEffect filter="fade" transition="in">
                                      <p:cBhvr>
                                        <p:cTn id="11" dur="500"/>
                                        <p:tgtEl>
                                          <p:spTgt spid="18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82"/>
                                        </p:tgtEl>
                                        <p:attrNameLst>
                                          <p:attrName>style.visibility</p:attrName>
                                        </p:attrNameLst>
                                      </p:cBhvr>
                                      <p:to>
                                        <p:strVal val="visible"/>
                                      </p:to>
                                    </p:set>
                                    <p:animEffect filter="wipe(left)" transition="in">
                                      <p:cBhvr>
                                        <p:cTn id="15" dur="500"/>
                                        <p:tgtEl>
                                          <p:spTgt spid="182"/>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81"/>
                                        </p:tgtEl>
                                        <p:attrNameLst>
                                          <p:attrName>style.visibility</p:attrName>
                                        </p:attrNameLst>
                                      </p:cBhvr>
                                      <p:to>
                                        <p:strVal val="visible"/>
                                      </p:to>
                                    </p:set>
                                    <p:animEffect filter="wipe(left)" transition="in">
                                      <p:cBhvr>
                                        <p:cTn id="19" dur="500"/>
                                        <p:tgtEl>
                                          <p:spTgt spid="181"/>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183"/>
                                        </p:tgtEl>
                                        <p:attrNameLst>
                                          <p:attrName>style.visibility</p:attrName>
                                        </p:attrNameLst>
                                      </p:cBhvr>
                                      <p:to>
                                        <p:strVal val="visible"/>
                                      </p:to>
                                    </p:set>
                                    <p:anim calcmode="lin" valueType="num">
                                      <p:cBhvr>
                                        <p:cTn id="24" dur="1822" fill="hold"/>
                                        <p:tgtEl>
                                          <p:spTgt spid="183"/>
                                        </p:tgtEl>
                                        <p:attrNameLst>
                                          <p:attrName>ppt_x</p:attrName>
                                        </p:attrNameLst>
                                      </p:cBhvr>
                                      <p:tavLst>
                                        <p:tav tm="0">
                                          <p:val>
                                            <p:strVal val="#ppt_x"/>
                                          </p:val>
                                        </p:tav>
                                        <p:tav tm="100000">
                                          <p:val>
                                            <p:strVal val="#ppt_x"/>
                                          </p:val>
                                        </p:tav>
                                      </p:tavLst>
                                    </p:anim>
                                    <p:anim calcmode="lin" valueType="num">
                                      <p:cBhvr>
                                        <p:cTn id="25" dur="1822" fill="hold"/>
                                        <p:tgtEl>
                                          <p:spTgt spid="1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5"/>
      <p:bldP build="whole" bldLvl="1" animBg="1" rev="0" advAuto="0" spid="184" grpId="1"/>
      <p:bldP build="whole" bldLvl="1" animBg="1" rev="0" advAuto="0" spid="185" grpId="2"/>
      <p:bldP build="whole" bldLvl="1" animBg="1" rev="0" advAuto="0" spid="181" grpId="4"/>
      <p:bldP build="whole" bldLvl="1" animBg="1" rev="0" advAuto="0" spid="182"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p>
            <a:pPr lvl="0">
              <a:defRPr sz="1800">
                <a:uFillTx/>
              </a:defRPr>
            </a:pPr>
            <a:r>
              <a:rPr sz="1200">
                <a:uFill>
                  <a:solidFill/>
                </a:uFill>
              </a:rPr>
              <a:t>Example 1B</a:t>
            </a:r>
          </a:p>
        </p:txBody>
      </p:sp>
      <p:sp>
        <p:nvSpPr>
          <p:cNvPr id="188" name="Shape 188"/>
          <p:cNvSpPr/>
          <p:nvPr/>
        </p:nvSpPr>
        <p:spPr>
          <a:xfrm>
            <a:off x="857250" y="23368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2</a:t>
            </a:r>
            <a:r>
              <a:rPr b="1" i="1" sz="2400">
                <a:uFill>
                  <a:solidFill/>
                </a:uFill>
              </a:rPr>
              <a:t>n</a:t>
            </a:r>
            <a:r>
              <a:rPr b="1" sz="2400">
                <a:uFill>
                  <a:solidFill/>
                </a:uFill>
              </a:rPr>
              <a:t> – 19 =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2</a:t>
            </a:r>
            <a:r>
              <a:rPr b="1" i="1" sz="2400">
                <a:uFill>
                  <a:solidFill/>
                </a:uFill>
              </a:rPr>
              <a:t>n</a:t>
            </a:r>
            <a:r>
              <a:rPr b="1" sz="2400">
                <a:uFill>
                  <a:solidFill/>
                </a:uFill>
              </a:rPr>
              <a:t> + 7 = –19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2</a:t>
            </a:r>
            <a:r>
              <a:rPr b="1" i="1" sz="2400">
                <a:uFill>
                  <a:solidFill/>
                </a:uFill>
              </a:rPr>
              <a:t>n</a:t>
            </a:r>
            <a:r>
              <a:rPr b="1" sz="2400">
                <a:uFill>
                  <a:solidFill/>
                </a:uFill>
              </a:rPr>
              <a:t> + 19 =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2</a:t>
            </a:r>
            <a:r>
              <a:rPr b="1" i="1" sz="2400">
                <a:uFill>
                  <a:solidFill/>
                </a:uFill>
              </a:rPr>
              <a:t>n</a:t>
            </a:r>
            <a:r>
              <a:rPr b="1" sz="2400">
                <a:uFill>
                  <a:solidFill/>
                </a:uFill>
              </a:rPr>
              <a:t> – 7 = 19</a:t>
            </a:r>
          </a:p>
        </p:txBody>
      </p:sp>
      <p:sp>
        <p:nvSpPr>
          <p:cNvPr id="189" name="Shape 189"/>
          <p:cNvSpPr/>
          <p:nvPr/>
        </p:nvSpPr>
        <p:spPr>
          <a:xfrm>
            <a:off x="476250" y="1285875"/>
            <a:ext cx="80264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B.</a:t>
            </a:r>
            <a:r>
              <a:rPr b="1" sz="2400">
                <a:solidFill>
                  <a:srgbClr val="0068AD"/>
                </a:solidFill>
                <a:uFill>
                  <a:solidFill>
                    <a:srgbClr val="0068AD"/>
                  </a:solidFill>
                </a:uFill>
              </a:rPr>
              <a:t> Translate the sentence into an equation.</a:t>
            </a:r>
            <a:br>
              <a:rPr b="1" sz="2400">
                <a:solidFill>
                  <a:srgbClr val="0068AD"/>
                </a:solidFill>
                <a:uFill>
                  <a:solidFill>
                    <a:srgbClr val="0068AD"/>
                  </a:solidFill>
                </a:uFill>
              </a:rPr>
            </a:br>
            <a:r>
              <a:rPr b="1" sz="2400">
                <a:solidFill>
                  <a:srgbClr val="0068AD"/>
                </a:solidFill>
                <a:uFill>
                  <a:solidFill>
                    <a:srgbClr val="0068AD"/>
                  </a:solidFill>
                </a:uFill>
              </a:rPr>
              <a:t>Seven more than twice a number </a:t>
            </a:r>
            <a:r>
              <a:rPr b="1" i="1" sz="2400">
                <a:solidFill>
                  <a:srgbClr val="0068AD"/>
                </a:solidFill>
                <a:uFill>
                  <a:solidFill>
                    <a:srgbClr val="0068AD"/>
                  </a:solidFill>
                </a:uFill>
              </a:rPr>
              <a:t>n</a:t>
            </a:r>
            <a:r>
              <a:rPr b="1" sz="2400">
                <a:solidFill>
                  <a:srgbClr val="0068AD"/>
                </a:solidFill>
                <a:uFill>
                  <a:solidFill>
                    <a:srgbClr val="0068AD"/>
                  </a:solidFill>
                </a:uFill>
              </a:rPr>
              <a:t> is –19.</a:t>
            </a:r>
          </a:p>
        </p:txBody>
      </p:sp>
      <p:sp>
        <p:nvSpPr>
          <p:cNvPr id="190" name="Shape 190"/>
          <p:cNvSpPr/>
          <p:nvPr/>
        </p:nvSpPr>
        <p:spPr>
          <a:xfrm>
            <a:off x="847725" y="32480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91"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92"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wipe(left)" transition="in">
                                      <p:cBhvr>
                                        <p:cTn id="7" dur="500"/>
                                        <p:tgtEl>
                                          <p:spTgt spid="18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88"/>
                                        </p:tgtEl>
                                        <p:attrNameLst>
                                          <p:attrName>style.visibility</p:attrName>
                                        </p:attrNameLst>
                                      </p:cBhvr>
                                      <p:to>
                                        <p:strVal val="visible"/>
                                      </p:to>
                                    </p:set>
                                    <p:animEffect filter="wipe(left)" transition="in">
                                      <p:cBhvr>
                                        <p:cTn id="11" dur="500"/>
                                        <p:tgtEl>
                                          <p:spTgt spid="18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190"/>
                                        </p:tgtEl>
                                        <p:attrNameLst>
                                          <p:attrName>style.visibility</p:attrName>
                                        </p:attrNameLst>
                                      </p:cBhvr>
                                      <p:to>
                                        <p:strVal val="visible"/>
                                      </p:to>
                                    </p:set>
                                    <p:anim calcmode="lin" valueType="num">
                                      <p:cBhvr>
                                        <p:cTn id="16" dur="1822" fill="hold"/>
                                        <p:tgtEl>
                                          <p:spTgt spid="190"/>
                                        </p:tgtEl>
                                        <p:attrNameLst>
                                          <p:attrName>ppt_x</p:attrName>
                                        </p:attrNameLst>
                                      </p:cBhvr>
                                      <p:tavLst>
                                        <p:tav tm="0">
                                          <p:val>
                                            <p:strVal val="#ppt_x"/>
                                          </p:val>
                                        </p:tav>
                                        <p:tav tm="100000">
                                          <p:val>
                                            <p:strVal val="#ppt_x"/>
                                          </p:val>
                                        </p:tav>
                                      </p:tavLst>
                                    </p:anim>
                                    <p:anim calcmode="lin" valueType="num">
                                      <p:cBhvr>
                                        <p:cTn id="17" dur="1822" fill="hold"/>
                                        <p:tgtEl>
                                          <p:spTgt spid="1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3"/>
      <p:bldP build="whole" bldLvl="1" animBg="1" rev="0" advAuto="0" spid="189" grpId="1"/>
      <p:bldP build="whole" bldLvl="1" animBg="1" rev="0" advAuto="0" spid="188"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p>
            <a:pPr lvl="0">
              <a:defRPr sz="1800">
                <a:uFillTx/>
              </a:defRPr>
            </a:pPr>
            <a:r>
              <a:rPr sz="1200">
                <a:uFill>
                  <a:solidFill/>
                </a:uFill>
              </a:rPr>
              <a:t>Example 1C</a:t>
            </a:r>
          </a:p>
        </p:txBody>
      </p:sp>
      <p:sp>
        <p:nvSpPr>
          <p:cNvPr id="195" name="Shape 195"/>
          <p:cNvSpPr/>
          <p:nvPr/>
        </p:nvSpPr>
        <p:spPr>
          <a:xfrm>
            <a:off x="857250" y="2565400"/>
            <a:ext cx="37211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23 = 3</a:t>
            </a:r>
            <a:r>
              <a:rPr b="1" i="1" sz="2400">
                <a:uFill>
                  <a:solidFill/>
                </a:uFill>
              </a:rPr>
              <a:t>g</a:t>
            </a:r>
            <a:r>
              <a:rPr b="1" sz="2400">
                <a:uFill>
                  <a:solidFill/>
                </a:uFill>
              </a:rPr>
              <a:t> + 4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23 = 3</a:t>
            </a:r>
            <a:r>
              <a:rPr b="1" i="1" sz="2400">
                <a:uFill>
                  <a:solidFill/>
                </a:uFill>
              </a:rPr>
              <a:t>g</a:t>
            </a:r>
            <a:r>
              <a:rPr b="1" sz="2400">
                <a:uFill>
                  <a:solidFill/>
                </a:uFill>
              </a:rPr>
              <a:t> – 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23 = 4</a:t>
            </a:r>
            <a:r>
              <a:rPr b="1" i="1" sz="2400">
                <a:uFill>
                  <a:solidFill/>
                </a:uFill>
              </a:rPr>
              <a:t>g</a:t>
            </a:r>
            <a:r>
              <a:rPr b="1" sz="2400">
                <a:uFill>
                  <a:solidFill/>
                </a:uFill>
              </a:rPr>
              <a:t> + 3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23 = 4</a:t>
            </a:r>
            <a:r>
              <a:rPr b="1" i="1" sz="2400">
                <a:uFill>
                  <a:solidFill/>
                </a:uFill>
              </a:rPr>
              <a:t>g</a:t>
            </a:r>
            <a:r>
              <a:rPr b="1" sz="2400">
                <a:uFill>
                  <a:solidFill/>
                </a:uFill>
              </a:rPr>
              <a:t> – 3</a:t>
            </a:r>
          </a:p>
        </p:txBody>
      </p:sp>
      <p:sp>
        <p:nvSpPr>
          <p:cNvPr id="196" name="Shape 196"/>
          <p:cNvSpPr/>
          <p:nvPr/>
        </p:nvSpPr>
        <p:spPr>
          <a:xfrm>
            <a:off x="476250" y="1285875"/>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C.</a:t>
            </a:r>
            <a:r>
              <a:rPr b="1" sz="2400">
                <a:solidFill>
                  <a:srgbClr val="0068AD"/>
                </a:solidFill>
                <a:uFill>
                  <a:solidFill>
                    <a:srgbClr val="0068AD"/>
                  </a:solidFill>
                </a:uFill>
              </a:rPr>
              <a:t> Translate the sentence into an equation.</a:t>
            </a:r>
            <a:br>
              <a:rPr b="1" sz="2400">
                <a:solidFill>
                  <a:srgbClr val="0068AD"/>
                </a:solidFill>
                <a:uFill>
                  <a:solidFill>
                    <a:srgbClr val="0068AD"/>
                  </a:solidFill>
                </a:uFill>
              </a:rPr>
            </a:br>
            <a:r>
              <a:rPr b="1" sz="2400">
                <a:solidFill>
                  <a:srgbClr val="0068AD"/>
                </a:solidFill>
                <a:uFill>
                  <a:solidFill>
                    <a:srgbClr val="0068AD"/>
                  </a:solidFill>
                </a:uFill>
              </a:rPr>
              <a:t>Izzie’s softball team won 23 games, which is 4 less than 3 times as many games </a:t>
            </a:r>
            <a:r>
              <a:rPr b="1" i="1" sz="2400">
                <a:solidFill>
                  <a:srgbClr val="0068AD"/>
                </a:solidFill>
                <a:uFill>
                  <a:solidFill>
                    <a:srgbClr val="0068AD"/>
                  </a:solidFill>
                </a:uFill>
              </a:rPr>
              <a:t>g </a:t>
            </a:r>
            <a:r>
              <a:rPr b="1" sz="2400">
                <a:solidFill>
                  <a:srgbClr val="0068AD"/>
                </a:solidFill>
                <a:uFill>
                  <a:solidFill>
                    <a:srgbClr val="0068AD"/>
                  </a:solidFill>
                </a:uFill>
              </a:rPr>
              <a:t>as Marcie’s team.</a:t>
            </a:r>
          </a:p>
        </p:txBody>
      </p:sp>
      <p:sp>
        <p:nvSpPr>
          <p:cNvPr id="197" name="Shape 197"/>
          <p:cNvSpPr/>
          <p:nvPr/>
        </p:nvSpPr>
        <p:spPr>
          <a:xfrm>
            <a:off x="866775" y="34861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98"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99"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wipe(left)" transition="in">
                                      <p:cBhvr>
                                        <p:cTn id="7" dur="500"/>
                                        <p:tgtEl>
                                          <p:spTgt spid="19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95"/>
                                        </p:tgtEl>
                                        <p:attrNameLst>
                                          <p:attrName>style.visibility</p:attrName>
                                        </p:attrNameLst>
                                      </p:cBhvr>
                                      <p:to>
                                        <p:strVal val="visible"/>
                                      </p:to>
                                    </p:set>
                                    <p:animEffect filter="wipe(left)" transition="in">
                                      <p:cBhvr>
                                        <p:cTn id="11" dur="500"/>
                                        <p:tgtEl>
                                          <p:spTgt spid="195"/>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 presetID="2" grpId="3" fill="hold">
                                  <p:stCondLst>
                                    <p:cond delay="0"/>
                                  </p:stCondLst>
                                  <p:iterate type="el" backwards="0">
                                    <p:tmAbs val="0"/>
                                  </p:iterate>
                                  <p:childTnLst>
                                    <p:set>
                                      <p:cBhvr>
                                        <p:cTn id="15" fill="hold"/>
                                        <p:tgtEl>
                                          <p:spTgt spid="197"/>
                                        </p:tgtEl>
                                        <p:attrNameLst>
                                          <p:attrName>style.visibility</p:attrName>
                                        </p:attrNameLst>
                                      </p:cBhvr>
                                      <p:to>
                                        <p:strVal val="visible"/>
                                      </p:to>
                                    </p:set>
                                    <p:anim calcmode="lin" valueType="num">
                                      <p:cBhvr>
                                        <p:cTn id="16" dur="1822" fill="hold"/>
                                        <p:tgtEl>
                                          <p:spTgt spid="197"/>
                                        </p:tgtEl>
                                        <p:attrNameLst>
                                          <p:attrName>ppt_x</p:attrName>
                                        </p:attrNameLst>
                                      </p:cBhvr>
                                      <p:tavLst>
                                        <p:tav tm="0">
                                          <p:val>
                                            <p:strVal val="#ppt_x"/>
                                          </p:val>
                                        </p:tav>
                                        <p:tav tm="100000">
                                          <p:val>
                                            <p:strVal val="#ppt_x"/>
                                          </p:val>
                                        </p:tav>
                                      </p:tavLst>
                                    </p:anim>
                                    <p:anim calcmode="lin" valueType="num">
                                      <p:cBhvr>
                                        <p:cTn id="17" dur="1822" fill="hold"/>
                                        <p:tgtEl>
                                          <p:spTgt spid="1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P build="whole" bldLvl="1" animBg="1" rev="0" advAuto="0" spid="197" grpId="3"/>
      <p:bldP build="whole" bldLvl="1" animBg="1" rev="0" advAuto="0" spid="195"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prstGeom prst="rect">
            <a:avLst/>
          </a:prstGeom>
        </p:spPr>
        <p:txBody>
          <a:bodyPr/>
          <a:lstStyle/>
          <a:p>
            <a:pPr lvl="0">
              <a:defRPr sz="1800">
                <a:uFillTx/>
              </a:defRPr>
            </a:pPr>
            <a:r>
              <a:rPr sz="1200">
                <a:uFill>
                  <a:solidFill/>
                </a:uFill>
              </a:rPr>
              <a:t>Example 2</a:t>
            </a:r>
          </a:p>
        </p:txBody>
      </p:sp>
      <p:sp>
        <p:nvSpPr>
          <p:cNvPr id="202" name="Shape 202"/>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and Solve an Equation</a:t>
            </a:r>
          </a:p>
        </p:txBody>
      </p:sp>
      <p:sp>
        <p:nvSpPr>
          <p:cNvPr id="203" name="Shape 203"/>
          <p:cNvSpPr/>
          <p:nvPr>
            <p:ph type="body" idx="4294967295"/>
          </p:nvPr>
        </p:nvSpPr>
        <p:spPr>
          <a:xfrm>
            <a:off x="533400" y="1500187"/>
            <a:ext cx="8229600" cy="2865438"/>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nSpc>
                <a:spcPct val="90000"/>
              </a:lnSpc>
              <a:buClr>
                <a:srgbClr val="0068AD"/>
              </a:buClr>
              <a:buSzTx/>
              <a:buFont typeface="Arial"/>
              <a:buNone/>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	A baseball bat costs $41, which is $9 more than four times the wholesale cost of the bat. Find the bat’s wholesale cost.</a:t>
            </a:r>
          </a:p>
        </p:txBody>
      </p:sp>
      <p:sp>
        <p:nvSpPr>
          <p:cNvPr id="204" name="Shape 204"/>
          <p:cNvSpPr/>
          <p:nvPr/>
        </p:nvSpPr>
        <p:spPr>
          <a:xfrm>
            <a:off x="533400" y="2638425"/>
            <a:ext cx="8242300" cy="266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FFFFFF"/>
              </a:buClr>
              <a:buFont typeface="Arial"/>
              <a:tabLst>
                <a:tab pos="1752600" algn="r"/>
                <a:tab pos="1981200" algn="l"/>
                <a:tab pos="2324100" algn="l"/>
                <a:tab pos="3924300" algn="l"/>
                <a:tab pos="4610100" algn="l"/>
              </a:tabLst>
              <a:defRPr>
                <a:uFillTx/>
              </a:defRPr>
            </a:pPr>
            <a:r>
              <a:rPr sz="2400">
                <a:uFill>
                  <a:solidFill/>
                </a:uFill>
              </a:rPr>
              <a:t>Let </a:t>
            </a:r>
            <a:r>
              <a:rPr i="1" sz="2400">
                <a:uFill>
                  <a:solidFill/>
                </a:uFill>
              </a:rPr>
              <a:t>c </a:t>
            </a:r>
            <a:r>
              <a:rPr sz="2400">
                <a:uFill>
                  <a:solidFill/>
                </a:uFill>
              </a:rPr>
              <a:t>= the wholesale cost of the bat. Then, 9 + 4</a:t>
            </a:r>
            <a:r>
              <a:rPr i="1" sz="2400">
                <a:uFill>
                  <a:solidFill/>
                </a:uFill>
              </a:rPr>
              <a:t>c</a:t>
            </a:r>
            <a:r>
              <a:rPr sz="2400">
                <a:uFill>
                  <a:solidFill/>
                </a:uFill>
              </a:rPr>
              <a:t> is the cost of the bat.</a:t>
            </a:r>
            <a:endParaRPr sz="2400">
              <a:uFill>
                <a:solidFill/>
              </a:uFill>
            </a:endParaRPr>
          </a:p>
          <a:p>
            <a:pPr lvl="0" marL="383540">
              <a:lnSpc>
                <a:spcPct val="90000"/>
              </a:lnSpc>
              <a:spcBef>
                <a:spcPts val="500"/>
              </a:spcBef>
              <a:buClr>
                <a:srgbClr val="FFFFFF"/>
              </a:buClr>
              <a:buFont typeface="Arial"/>
              <a:tabLst>
                <a:tab pos="1752600" algn="r"/>
                <a:tab pos="1981200" algn="l"/>
                <a:tab pos="2324100" algn="l"/>
                <a:tab pos="3924300" algn="l"/>
                <a:tab pos="4610100" algn="l"/>
              </a:tabLst>
              <a:defRPr>
                <a:uFillTx/>
              </a:defRPr>
            </a:pPr>
            <a:r>
              <a:rPr sz="2400">
                <a:uFill>
                  <a:solidFill/>
                </a:uFill>
              </a:rPr>
              <a:t>	9 + 4</a:t>
            </a:r>
            <a:r>
              <a:rPr i="1" sz="2400">
                <a:uFill>
                  <a:solidFill/>
                </a:uFill>
              </a:rPr>
              <a:t>c</a:t>
            </a:r>
            <a:r>
              <a:rPr sz="2400">
                <a:uFill>
                  <a:solidFill/>
                </a:uFill>
              </a:rPr>
              <a:t>	=	41	Write the equation.</a:t>
            </a:r>
            <a:endParaRPr sz="2400">
              <a:uFill>
                <a:solidFill/>
              </a:uFill>
            </a:endParaRPr>
          </a:p>
          <a:p>
            <a:pPr lvl="0" marL="383540">
              <a:lnSpc>
                <a:spcPct val="90000"/>
              </a:lnSpc>
              <a:spcBef>
                <a:spcPts val="500"/>
              </a:spcBef>
              <a:buClr>
                <a:srgbClr val="FFFFFF"/>
              </a:buClr>
              <a:buFont typeface="Arial"/>
              <a:tabLst>
                <a:tab pos="1752600" algn="r"/>
                <a:tab pos="1981200" algn="l"/>
                <a:tab pos="2324100" algn="l"/>
                <a:tab pos="3924300" algn="l"/>
                <a:tab pos="4610100" algn="l"/>
              </a:tabLst>
              <a:defRPr>
                <a:uFillTx/>
              </a:defRPr>
            </a:pPr>
            <a:r>
              <a:rPr sz="2400">
                <a:uFill>
                  <a:solidFill/>
                </a:uFill>
              </a:rPr>
              <a:t>	9 </a:t>
            </a:r>
            <a:r>
              <a:rPr sz="2400">
                <a:solidFill>
                  <a:srgbClr val="E9332C"/>
                </a:solidFill>
                <a:uFill>
                  <a:solidFill>
                    <a:srgbClr val="E9332C"/>
                  </a:solidFill>
                </a:uFill>
              </a:rPr>
              <a:t>– 9</a:t>
            </a:r>
            <a:r>
              <a:rPr sz="2400">
                <a:uFill>
                  <a:solidFill/>
                </a:uFill>
              </a:rPr>
              <a:t> + 4</a:t>
            </a:r>
            <a:r>
              <a:rPr i="1" sz="2400">
                <a:uFill>
                  <a:solidFill/>
                </a:uFill>
              </a:rPr>
              <a:t>c	</a:t>
            </a:r>
            <a:r>
              <a:rPr sz="2400">
                <a:uFill>
                  <a:solidFill/>
                </a:uFill>
              </a:rPr>
              <a:t>=	41 </a:t>
            </a:r>
            <a:r>
              <a:rPr sz="2400">
                <a:solidFill>
                  <a:srgbClr val="E9332C"/>
                </a:solidFill>
                <a:uFill>
                  <a:solidFill>
                    <a:srgbClr val="E9332C"/>
                  </a:solidFill>
                </a:uFill>
              </a:rPr>
              <a:t>– 9</a:t>
            </a:r>
            <a:r>
              <a:rPr sz="2400">
                <a:uFill>
                  <a:solidFill/>
                </a:uFill>
              </a:rPr>
              <a:t>	Subtraction Property of</a:t>
            </a:r>
            <a:br>
              <a:rPr sz="2400">
                <a:uFill>
                  <a:solidFill/>
                </a:uFill>
              </a:rPr>
            </a:br>
            <a:r>
              <a:rPr sz="2400">
                <a:uFill>
                  <a:solidFill/>
                </a:uFill>
              </a:rPr>
              <a:t>				Equality</a:t>
            </a:r>
            <a:endParaRPr sz="2400">
              <a:uFill>
                <a:solidFill/>
              </a:uFill>
            </a:endParaRPr>
          </a:p>
          <a:p>
            <a:pPr lvl="0" marL="383540">
              <a:lnSpc>
                <a:spcPct val="90000"/>
              </a:lnSpc>
              <a:spcBef>
                <a:spcPts val="500"/>
              </a:spcBef>
              <a:buClr>
                <a:srgbClr val="FFFFFF"/>
              </a:buClr>
              <a:buFont typeface="Arial"/>
              <a:tabLst>
                <a:tab pos="1752600" algn="r"/>
                <a:tab pos="1981200" algn="l"/>
                <a:tab pos="2324100" algn="l"/>
                <a:tab pos="3924300" algn="l"/>
                <a:tab pos="4610100" algn="l"/>
              </a:tabLst>
              <a:defRPr>
                <a:uFillTx/>
              </a:defRPr>
            </a:pPr>
            <a:r>
              <a:rPr sz="2400">
                <a:uFill>
                  <a:solidFill/>
                </a:uFill>
              </a:rPr>
              <a:t>	4</a:t>
            </a:r>
            <a:r>
              <a:rPr i="1" sz="2400">
                <a:uFill>
                  <a:solidFill/>
                </a:uFill>
              </a:rPr>
              <a:t>c	</a:t>
            </a:r>
            <a:r>
              <a:rPr sz="2400">
                <a:uFill>
                  <a:solidFill/>
                </a:uFill>
              </a:rPr>
              <a:t>=	32	Simplify.</a:t>
            </a:r>
            <a:endParaRPr sz="2400">
              <a:uFill>
                <a:solidFill/>
              </a:uFill>
            </a:endParaRPr>
          </a:p>
          <a:p>
            <a:pPr lvl="0" marL="383540">
              <a:lnSpc>
                <a:spcPct val="90000"/>
              </a:lnSpc>
              <a:spcBef>
                <a:spcPts val="500"/>
              </a:spcBef>
              <a:buClr>
                <a:srgbClr val="FFFFFF"/>
              </a:buClr>
              <a:buFont typeface="Arial"/>
              <a:tabLst>
                <a:tab pos="1752600" algn="r"/>
                <a:tab pos="1981200" algn="l"/>
                <a:tab pos="2324100" algn="l"/>
                <a:tab pos="3924300" algn="l"/>
                <a:tab pos="4610100" algn="l"/>
              </a:tabLst>
              <a:defRPr>
                <a:uFillTx/>
              </a:defRPr>
            </a:pPr>
            <a:r>
              <a:rPr i="1" sz="2400">
                <a:uFill>
                  <a:solidFill/>
                </a:uFill>
              </a:rPr>
              <a:t>	c	</a:t>
            </a:r>
            <a:r>
              <a:rPr sz="2400">
                <a:uFill>
                  <a:solidFill/>
                </a:uFill>
              </a:rPr>
              <a:t>=	8	Mentally divide each side by 4.</a:t>
            </a:r>
          </a:p>
        </p:txBody>
      </p:sp>
      <p:sp>
        <p:nvSpPr>
          <p:cNvPr id="205" name="Shape 205"/>
          <p:cNvSpPr/>
          <p:nvPr/>
        </p:nvSpPr>
        <p:spPr>
          <a:xfrm>
            <a:off x="533400" y="5780087"/>
            <a:ext cx="79375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lnSpc>
                <a:spcPct val="90000"/>
              </a:lnSpc>
              <a:spcBef>
                <a:spcPts val="5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wholesale cost is $8.</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3">
                                            <p:bg/>
                                          </p:spTgt>
                                        </p:tgtEl>
                                        <p:attrNameLst>
                                          <p:attrName>style.visibility</p:attrName>
                                        </p:attrNameLst>
                                      </p:cBhvr>
                                      <p:to>
                                        <p:strVal val="visible"/>
                                      </p:to>
                                    </p:set>
                                    <p:animEffect filter="wipe(left)" transition="in">
                                      <p:cBhvr>
                                        <p:cTn id="7" dur="500"/>
                                        <p:tgtEl>
                                          <p:spTgt spid="203">
                                            <p:bg/>
                                          </p:spTgt>
                                        </p:tgtEl>
                                      </p:cBhvr>
                                    </p:animEffect>
                                  </p:childTnLst>
                                </p:cTn>
                              </p:par>
                              <p:par>
                                <p:cTn id="8" presetClass="entr" presetSubtype="8" presetID="22" grpId="1" fill="hold">
                                  <p:stCondLst>
                                    <p:cond delay="0"/>
                                  </p:stCondLst>
                                  <p:iterate type="el" backwards="0">
                                    <p:tmAbs val="0"/>
                                  </p:iterate>
                                  <p:childTnLst>
                                    <p:set>
                                      <p:cBhvr>
                                        <p:cTn id="9" fill="hold"/>
                                        <p:tgtEl>
                                          <p:spTgt spid="203">
                                            <p:txEl>
                                              <p:pRg st="0" end="0"/>
                                            </p:txEl>
                                          </p:spTgt>
                                        </p:tgtEl>
                                        <p:attrNameLst>
                                          <p:attrName>style.visibility</p:attrName>
                                        </p:attrNameLst>
                                      </p:cBhvr>
                                      <p:to>
                                        <p:strVal val="visible"/>
                                      </p:to>
                                    </p:set>
                                    <p:animEffect filter="wipe(left)" transition="in">
                                      <p:cBhvr>
                                        <p:cTn id="10" dur="500"/>
                                        <p:tgtEl>
                                          <p:spTgt spid="2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04">
                                            <p:bg/>
                                          </p:spTgt>
                                        </p:tgtEl>
                                        <p:attrNameLst>
                                          <p:attrName>style.visibility</p:attrName>
                                        </p:attrNameLst>
                                      </p:cBhvr>
                                      <p:to>
                                        <p:strVal val="visible"/>
                                      </p:to>
                                    </p:set>
                                    <p:animEffect filter="wipe(left)" transition="in">
                                      <p:cBhvr>
                                        <p:cTn id="15" dur="500"/>
                                        <p:tgtEl>
                                          <p:spTgt spid="204">
                                            <p:bg/>
                                          </p:spTgt>
                                        </p:tgtEl>
                                      </p:cBhvr>
                                    </p:animEffect>
                                  </p:childTnLst>
                                </p:cTn>
                              </p:par>
                              <p:par>
                                <p:cTn id="16" presetClass="entr" presetSubtype="8" presetID="22" grpId="2" fill="hold">
                                  <p:stCondLst>
                                    <p:cond delay="0"/>
                                  </p:stCondLst>
                                  <p:iterate type="el" backwards="0">
                                    <p:tmAbs val="0"/>
                                  </p:iterate>
                                  <p:childTnLst>
                                    <p:set>
                                      <p:cBhvr>
                                        <p:cTn id="17" fill="hold"/>
                                        <p:tgtEl>
                                          <p:spTgt spid="204">
                                            <p:txEl>
                                              <p:pRg st="0" end="0"/>
                                            </p:txEl>
                                          </p:spTgt>
                                        </p:tgtEl>
                                        <p:attrNameLst>
                                          <p:attrName>style.visibility</p:attrName>
                                        </p:attrNameLst>
                                      </p:cBhvr>
                                      <p:to>
                                        <p:strVal val="visible"/>
                                      </p:to>
                                    </p:set>
                                    <p:animEffect filter="wipe(left)" transition="in">
                                      <p:cBhvr>
                                        <p:cTn id="18" dur="500"/>
                                        <p:tgtEl>
                                          <p:spTgt spid="20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204">
                                            <p:txEl>
                                              <p:pRg st="1" end="1"/>
                                            </p:txEl>
                                          </p:spTgt>
                                        </p:tgtEl>
                                        <p:attrNameLst>
                                          <p:attrName>style.visibility</p:attrName>
                                        </p:attrNameLst>
                                      </p:cBhvr>
                                      <p:to>
                                        <p:strVal val="visible"/>
                                      </p:to>
                                    </p:set>
                                    <p:animEffect filter="wipe(left)" transition="in">
                                      <p:cBhvr>
                                        <p:cTn id="23" dur="500"/>
                                        <p:tgtEl>
                                          <p:spTgt spid="20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2" fill="hold">
                                  <p:stCondLst>
                                    <p:cond delay="0"/>
                                  </p:stCondLst>
                                  <p:iterate type="el" backwards="0">
                                    <p:tmAbs val="0"/>
                                  </p:iterate>
                                  <p:childTnLst>
                                    <p:set>
                                      <p:cBhvr>
                                        <p:cTn id="27" fill="hold"/>
                                        <p:tgtEl>
                                          <p:spTgt spid="204">
                                            <p:txEl>
                                              <p:pRg st="2" end="2"/>
                                            </p:txEl>
                                          </p:spTgt>
                                        </p:tgtEl>
                                        <p:attrNameLst>
                                          <p:attrName>style.visibility</p:attrName>
                                        </p:attrNameLst>
                                      </p:cBhvr>
                                      <p:to>
                                        <p:strVal val="visible"/>
                                      </p:to>
                                    </p:set>
                                    <p:animEffect filter="wipe(left)" transition="in">
                                      <p:cBhvr>
                                        <p:cTn id="28" dur="500"/>
                                        <p:tgtEl>
                                          <p:spTgt spid="20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204">
                                            <p:txEl>
                                              <p:pRg st="3" end="3"/>
                                            </p:txEl>
                                          </p:spTgt>
                                        </p:tgtEl>
                                        <p:attrNameLst>
                                          <p:attrName>style.visibility</p:attrName>
                                        </p:attrNameLst>
                                      </p:cBhvr>
                                      <p:to>
                                        <p:strVal val="visible"/>
                                      </p:to>
                                    </p:set>
                                    <p:animEffect filter="wipe(left)" transition="in">
                                      <p:cBhvr>
                                        <p:cTn id="33" dur="500"/>
                                        <p:tgtEl>
                                          <p:spTgt spid="20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2" fill="hold">
                                  <p:stCondLst>
                                    <p:cond delay="0"/>
                                  </p:stCondLst>
                                  <p:iterate type="el" backwards="0">
                                    <p:tmAbs val="0"/>
                                  </p:iterate>
                                  <p:childTnLst>
                                    <p:set>
                                      <p:cBhvr>
                                        <p:cTn id="37" fill="hold"/>
                                        <p:tgtEl>
                                          <p:spTgt spid="204">
                                            <p:txEl>
                                              <p:pRg st="4" end="4"/>
                                            </p:txEl>
                                          </p:spTgt>
                                        </p:tgtEl>
                                        <p:attrNameLst>
                                          <p:attrName>style.visibility</p:attrName>
                                        </p:attrNameLst>
                                      </p:cBhvr>
                                      <p:to>
                                        <p:strVal val="visible"/>
                                      </p:to>
                                    </p:set>
                                    <p:animEffect filter="wipe(left)" transition="in">
                                      <p:cBhvr>
                                        <p:cTn id="38" dur="500"/>
                                        <p:tgtEl>
                                          <p:spTgt spid="20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2" grpId="3" fill="hold">
                                  <p:stCondLst>
                                    <p:cond delay="0"/>
                                  </p:stCondLst>
                                  <p:iterate type="el" backwards="0">
                                    <p:tmAbs val="0"/>
                                  </p:iterate>
                                  <p:childTnLst>
                                    <p:set>
                                      <p:cBhvr>
                                        <p:cTn id="42" fill="hold"/>
                                        <p:tgtEl>
                                          <p:spTgt spid="205"/>
                                        </p:tgtEl>
                                        <p:attrNameLst>
                                          <p:attrName>style.visibility</p:attrName>
                                        </p:attrNameLst>
                                      </p:cBhvr>
                                      <p:to>
                                        <p:strVal val="visible"/>
                                      </p:to>
                                    </p:set>
                                    <p:animEffect filter="wipe(left)" transition="in">
                                      <p:cBhvr>
                                        <p:cTn id="43"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3" grpId="1"/>
      <p:bldP build="p" bldLvl="5" animBg="1" rev="0" advAuto="0" spid="204" grpId="2"/>
      <p:bldP build="whole" bldLvl="1" animBg="1" rev="0" advAuto="0" spid="205" grpId="3"/>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p>
            <a:pPr lvl="0">
              <a:defRPr sz="1800">
                <a:uFillTx/>
              </a:defRPr>
            </a:pPr>
            <a:r>
              <a:rPr sz="1200">
                <a:uFill>
                  <a:solidFill/>
                </a:uFill>
              </a:rPr>
              <a:t>Example 2</a:t>
            </a:r>
          </a:p>
        </p:txBody>
      </p:sp>
      <p:sp>
        <p:nvSpPr>
          <p:cNvPr id="208" name="Shape 208"/>
          <p:cNvSpPr/>
          <p:nvPr/>
        </p:nvSpPr>
        <p:spPr>
          <a:xfrm>
            <a:off x="857250" y="23368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4 years old</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8 years old</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9 years old</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10 years old</a:t>
            </a:r>
          </a:p>
        </p:txBody>
      </p:sp>
      <p:sp>
        <p:nvSpPr>
          <p:cNvPr id="209" name="Shape 209"/>
          <p:cNvSpPr/>
          <p:nvPr/>
        </p:nvSpPr>
        <p:spPr>
          <a:xfrm>
            <a:off x="476250" y="1285875"/>
            <a:ext cx="80264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Ethan is 12 years more than twice as old as his son. Ethan is 32 years old. How old is his son?</a:t>
            </a:r>
          </a:p>
        </p:txBody>
      </p:sp>
      <p:sp>
        <p:nvSpPr>
          <p:cNvPr id="210" name="Shape 210"/>
          <p:cNvSpPr/>
          <p:nvPr/>
        </p:nvSpPr>
        <p:spPr>
          <a:xfrm>
            <a:off x="866775" y="51149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11"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12"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wipe(left)" transition="in">
                                      <p:cBhvr>
                                        <p:cTn id="7" dur="500"/>
                                        <p:tgtEl>
                                          <p:spTgt spid="21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12"/>
                                        </p:tgtEl>
                                        <p:attrNameLst>
                                          <p:attrName>style.visibility</p:attrName>
                                        </p:attrNameLst>
                                      </p:cBhvr>
                                      <p:to>
                                        <p:strVal val="visible"/>
                                      </p:to>
                                    </p:set>
                                    <p:animEffect filter="fade" transition="in">
                                      <p:cBhvr>
                                        <p:cTn id="11" dur="500"/>
                                        <p:tgtEl>
                                          <p:spTgt spid="21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09"/>
                                        </p:tgtEl>
                                        <p:attrNameLst>
                                          <p:attrName>style.visibility</p:attrName>
                                        </p:attrNameLst>
                                      </p:cBhvr>
                                      <p:to>
                                        <p:strVal val="visible"/>
                                      </p:to>
                                    </p:set>
                                    <p:animEffect filter="wipe(left)" transition="in">
                                      <p:cBhvr>
                                        <p:cTn id="15" dur="500"/>
                                        <p:tgtEl>
                                          <p:spTgt spid="209"/>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08"/>
                                        </p:tgtEl>
                                        <p:attrNameLst>
                                          <p:attrName>style.visibility</p:attrName>
                                        </p:attrNameLst>
                                      </p:cBhvr>
                                      <p:to>
                                        <p:strVal val="visible"/>
                                      </p:to>
                                    </p:set>
                                    <p:animEffect filter="wipe(left)" transition="in">
                                      <p:cBhvr>
                                        <p:cTn id="19" dur="500"/>
                                        <p:tgtEl>
                                          <p:spTgt spid="208"/>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10"/>
                                        </p:tgtEl>
                                        <p:attrNameLst>
                                          <p:attrName>style.visibility</p:attrName>
                                        </p:attrNameLst>
                                      </p:cBhvr>
                                      <p:to>
                                        <p:strVal val="visible"/>
                                      </p:to>
                                    </p:set>
                                    <p:anim calcmode="lin" valueType="num">
                                      <p:cBhvr>
                                        <p:cTn id="24" dur="1822" fill="hold"/>
                                        <p:tgtEl>
                                          <p:spTgt spid="210"/>
                                        </p:tgtEl>
                                        <p:attrNameLst>
                                          <p:attrName>ppt_x</p:attrName>
                                        </p:attrNameLst>
                                      </p:cBhvr>
                                      <p:tavLst>
                                        <p:tav tm="0">
                                          <p:val>
                                            <p:strVal val="#ppt_x"/>
                                          </p:val>
                                        </p:tav>
                                        <p:tav tm="100000">
                                          <p:val>
                                            <p:strVal val="#ppt_x"/>
                                          </p:val>
                                        </p:tav>
                                      </p:tavLst>
                                    </p:anim>
                                    <p:anim calcmode="lin" valueType="num">
                                      <p:cBhvr>
                                        <p:cTn id="25" dur="1822" fill="hold"/>
                                        <p:tgtEl>
                                          <p:spTgt spid="2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3"/>
      <p:bldP build="whole" bldLvl="1" animBg="1" rev="0" advAuto="0" spid="211" grpId="1"/>
      <p:bldP build="whole" bldLvl="1" animBg="1" rev="0" advAuto="0" spid="208" grpId="4"/>
      <p:bldP build="whole" bldLvl="1" animBg="1" rev="0" advAuto="0" spid="212" grpId="2"/>
      <p:bldP build="whole" bldLvl="1" animBg="1" rev="0" advAuto="0" spid="210" grpId="5"/>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p:nvPr>
        </p:nvSpPr>
        <p:spPr>
          <a:prstGeom prst="rect">
            <a:avLst/>
          </a:prstGeom>
        </p:spPr>
        <p:txBody>
          <a:bodyPr/>
          <a:lstStyle/>
          <a:p>
            <a:pPr lvl="0">
              <a:defRPr sz="1800">
                <a:uFillTx/>
              </a:defRPr>
            </a:pPr>
            <a:r>
              <a:rPr sz="1200">
                <a:uFill>
                  <a:solidFill/>
                </a:uFill>
              </a:rPr>
              <a:t>Example 3</a:t>
            </a:r>
          </a:p>
        </p:txBody>
      </p:sp>
      <p:sp>
        <p:nvSpPr>
          <p:cNvPr id="215" name="Shape 215"/>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a Two-Step Verbal Problem</a:t>
            </a:r>
          </a:p>
        </p:txBody>
      </p:sp>
      <p:sp>
        <p:nvSpPr>
          <p:cNvPr id="216" name="Shape 216"/>
          <p:cNvSpPr/>
          <p:nvPr/>
        </p:nvSpPr>
        <p:spPr>
          <a:xfrm>
            <a:off x="533400" y="3221037"/>
            <a:ext cx="8178800" cy="2374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440939" indent="-2057400">
              <a:lnSpc>
                <a:spcPct val="90000"/>
              </a:lnSpc>
              <a:spcBef>
                <a:spcPts val="800"/>
              </a:spcBef>
              <a:buClr>
                <a:srgbClr val="FFFFFF"/>
              </a:buClr>
              <a:buFont typeface="Arial"/>
              <a:defRPr>
                <a:uFillTx/>
              </a:defRPr>
            </a:pPr>
            <a:r>
              <a:rPr b="1" sz="2400">
                <a:solidFill>
                  <a:srgbClr val="0068AD"/>
                </a:solidFill>
                <a:uFill>
                  <a:solidFill>
                    <a:srgbClr val="0068AD"/>
                  </a:solidFill>
                </a:uFill>
              </a:rPr>
              <a:t>Understand</a:t>
            </a:r>
            <a:r>
              <a:rPr sz="2400">
                <a:uFill>
                  <a:solidFill/>
                </a:uFill>
              </a:rPr>
              <a:t>	Ms. Parsons earns $200 each week plus $25 for each pair of shoes that she sells.</a:t>
            </a:r>
            <a:endParaRPr sz="2400">
              <a:uFill>
                <a:solidFill/>
              </a:uFill>
            </a:endParaRPr>
          </a:p>
          <a:p>
            <a:pPr lvl="0" marL="2440939" indent="-2057400">
              <a:lnSpc>
                <a:spcPct val="90000"/>
              </a:lnSpc>
              <a:spcBef>
                <a:spcPts val="800"/>
              </a:spcBef>
              <a:buClr>
                <a:srgbClr val="FFFFFF"/>
              </a:buClr>
              <a:buFont typeface="Arial"/>
              <a:defRPr>
                <a:uFillTx/>
              </a:defRPr>
            </a:pPr>
            <a:r>
              <a:rPr b="1" sz="2400">
                <a:solidFill>
                  <a:srgbClr val="0068AD"/>
                </a:solidFill>
                <a:uFill>
                  <a:solidFill>
                    <a:srgbClr val="0068AD"/>
                  </a:solidFill>
                </a:uFill>
              </a:rPr>
              <a:t>Plan</a:t>
            </a:r>
            <a:r>
              <a:rPr b="1" sz="2400">
                <a:solidFill>
                  <a:srgbClr val="E9332C"/>
                </a:solidFill>
                <a:uFill>
                  <a:solidFill>
                    <a:srgbClr val="E9332C"/>
                  </a:solidFill>
                </a:uFill>
              </a:rPr>
              <a:t>	</a:t>
            </a:r>
            <a:r>
              <a:rPr sz="2400">
                <a:uFill>
                  <a:solidFill/>
                </a:uFill>
              </a:rPr>
              <a:t>Write an equation to represent the situation. </a:t>
            </a:r>
            <a:endParaRPr sz="2400">
              <a:uFill>
                <a:solidFill/>
              </a:uFill>
            </a:endParaRPr>
          </a:p>
          <a:p>
            <a:pPr lvl="0" marL="2440939" indent="-2057400">
              <a:lnSpc>
                <a:spcPct val="90000"/>
              </a:lnSpc>
              <a:spcBef>
                <a:spcPts val="800"/>
              </a:spcBef>
              <a:buClr>
                <a:srgbClr val="FFFFFF"/>
              </a:buClr>
              <a:buFont typeface="Arial"/>
              <a:defRPr>
                <a:uFillTx/>
              </a:defRPr>
            </a:pPr>
            <a:r>
              <a:rPr sz="2400">
                <a:uFill>
                  <a:solidFill/>
                </a:uFill>
              </a:rPr>
              <a:t>	Let </a:t>
            </a:r>
            <a:r>
              <a:rPr i="1" sz="2400">
                <a:uFill>
                  <a:solidFill/>
                </a:uFill>
              </a:rPr>
              <a:t>s </a:t>
            </a:r>
            <a:r>
              <a:rPr sz="2400">
                <a:uFill>
                  <a:solidFill/>
                </a:uFill>
              </a:rPr>
              <a:t>= number of shoes.</a:t>
            </a:r>
            <a:endParaRPr sz="2400">
              <a:uFill>
                <a:solidFill/>
              </a:uFill>
            </a:endParaRPr>
          </a:p>
          <a:p>
            <a:pPr lvl="0" marL="2440939" indent="-2057400">
              <a:lnSpc>
                <a:spcPct val="90000"/>
              </a:lnSpc>
              <a:spcBef>
                <a:spcPts val="800"/>
              </a:spcBef>
              <a:buClr>
                <a:srgbClr val="FFFFFF"/>
              </a:buClr>
              <a:buFont typeface="Arial"/>
              <a:defRPr>
                <a:uFillTx/>
              </a:defRPr>
            </a:pPr>
            <a:r>
              <a:rPr sz="2400">
                <a:uFill>
                  <a:solidFill/>
                </a:uFill>
              </a:rPr>
              <a:t>	1,000 = 200 + 25</a:t>
            </a:r>
            <a:r>
              <a:rPr i="1" sz="2400">
                <a:uFill>
                  <a:solidFill/>
                </a:uFill>
              </a:rPr>
              <a:t>s</a:t>
            </a:r>
          </a:p>
        </p:txBody>
      </p:sp>
      <p:sp>
        <p:nvSpPr>
          <p:cNvPr id="217" name="Shape 217"/>
          <p:cNvSpPr/>
          <p:nvPr>
            <p:ph type="body" idx="4294967295"/>
          </p:nvPr>
        </p:nvSpPr>
        <p:spPr>
          <a:xfrm>
            <a:off x="533400" y="1503362"/>
            <a:ext cx="8229600" cy="326707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a:t>
            </a:r>
            <a:r>
              <a:rPr b="1" sz="2400">
                <a:solidFill>
                  <a:srgbClr val="E9332C"/>
                </a:solidFill>
                <a:uFill>
                  <a:solidFill>
                    <a:srgbClr val="E9332C"/>
                  </a:solidFill>
                </a:uFill>
              </a:rPr>
              <a:t>MONEY</a:t>
            </a:r>
            <a:r>
              <a:rPr b="1" sz="2400">
                <a:solidFill>
                  <a:srgbClr val="0068AD"/>
                </a:solidFill>
                <a:uFill>
                  <a:solidFill>
                    <a:srgbClr val="0068AD"/>
                  </a:solidFill>
                </a:uFill>
              </a:rPr>
              <a:t>  Ms. Parsons earns $200 each week plus $25 for each pair of shoes that she sells. How many pairs of shoes does she need to sell to earn $1,000 per week?</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animEffect filter="wipe(left)" transition="in">
                                      <p:cBhvr>
                                        <p:cTn id="7" dur="500"/>
                                        <p:tgtEl>
                                          <p:spTgt spid="217">
                                            <p:bg/>
                                          </p:spTgt>
                                        </p:tgtEl>
                                      </p:cBhvr>
                                    </p:animEffect>
                                  </p:childTnLst>
                                </p:cTn>
                              </p:par>
                              <p:par>
                                <p:cTn id="8" presetClass="entr" presetSubtype="8" presetID="22" grpId="1" fill="hold">
                                  <p:stCondLst>
                                    <p:cond delay="0"/>
                                  </p:stCondLst>
                                  <p:iterate type="el" backwards="0">
                                    <p:tmAbs val="0"/>
                                  </p:iterate>
                                  <p:childTnLst>
                                    <p:set>
                                      <p:cBhvr>
                                        <p:cTn id="9" fill="hold"/>
                                        <p:tgtEl>
                                          <p:spTgt spid="217">
                                            <p:txEl>
                                              <p:pRg st="0" end="0"/>
                                            </p:txEl>
                                          </p:spTgt>
                                        </p:tgtEl>
                                        <p:attrNameLst>
                                          <p:attrName>style.visibility</p:attrName>
                                        </p:attrNameLst>
                                      </p:cBhvr>
                                      <p:to>
                                        <p:strVal val="visible"/>
                                      </p:to>
                                    </p:set>
                                    <p:animEffect filter="wipe(left)" transition="in">
                                      <p:cBhvr>
                                        <p:cTn id="10" dur="500"/>
                                        <p:tgtEl>
                                          <p:spTgt spid="2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16">
                                            <p:bg/>
                                          </p:spTgt>
                                        </p:tgtEl>
                                        <p:attrNameLst>
                                          <p:attrName>style.visibility</p:attrName>
                                        </p:attrNameLst>
                                      </p:cBhvr>
                                      <p:to>
                                        <p:strVal val="visible"/>
                                      </p:to>
                                    </p:set>
                                    <p:animEffect filter="wipe(left)" transition="in">
                                      <p:cBhvr>
                                        <p:cTn id="15" dur="500"/>
                                        <p:tgtEl>
                                          <p:spTgt spid="216">
                                            <p:bg/>
                                          </p:spTgt>
                                        </p:tgtEl>
                                      </p:cBhvr>
                                    </p:animEffect>
                                  </p:childTnLst>
                                </p:cTn>
                              </p:par>
                              <p:par>
                                <p:cTn id="16" presetClass="entr" presetSubtype="8" presetID="22" grpId="2" fill="hold">
                                  <p:stCondLst>
                                    <p:cond delay="0"/>
                                  </p:stCondLst>
                                  <p:iterate type="el" backwards="0">
                                    <p:tmAbs val="0"/>
                                  </p:iterate>
                                  <p:childTnLst>
                                    <p:set>
                                      <p:cBhvr>
                                        <p:cTn id="17" fill="hold"/>
                                        <p:tgtEl>
                                          <p:spTgt spid="216">
                                            <p:txEl>
                                              <p:pRg st="0" end="0"/>
                                            </p:txEl>
                                          </p:spTgt>
                                        </p:tgtEl>
                                        <p:attrNameLst>
                                          <p:attrName>style.visibility</p:attrName>
                                        </p:attrNameLst>
                                      </p:cBhvr>
                                      <p:to>
                                        <p:strVal val="visible"/>
                                      </p:to>
                                    </p:set>
                                    <p:animEffect filter="wipe(left)" transition="in">
                                      <p:cBhvr>
                                        <p:cTn id="18" dur="500"/>
                                        <p:tgtEl>
                                          <p:spTgt spid="2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216">
                                            <p:txEl>
                                              <p:pRg st="1" end="1"/>
                                            </p:txEl>
                                          </p:spTgt>
                                        </p:tgtEl>
                                        <p:attrNameLst>
                                          <p:attrName>style.visibility</p:attrName>
                                        </p:attrNameLst>
                                      </p:cBhvr>
                                      <p:to>
                                        <p:strVal val="visible"/>
                                      </p:to>
                                    </p:set>
                                    <p:animEffect filter="wipe(left)" transition="in">
                                      <p:cBhvr>
                                        <p:cTn id="23" dur="500"/>
                                        <p:tgtEl>
                                          <p:spTgt spid="2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2" fill="hold">
                                  <p:stCondLst>
                                    <p:cond delay="0"/>
                                  </p:stCondLst>
                                  <p:iterate type="el" backwards="0">
                                    <p:tmAbs val="0"/>
                                  </p:iterate>
                                  <p:childTnLst>
                                    <p:set>
                                      <p:cBhvr>
                                        <p:cTn id="27" fill="hold"/>
                                        <p:tgtEl>
                                          <p:spTgt spid="216">
                                            <p:txEl>
                                              <p:pRg st="2" end="2"/>
                                            </p:txEl>
                                          </p:spTgt>
                                        </p:tgtEl>
                                        <p:attrNameLst>
                                          <p:attrName>style.visibility</p:attrName>
                                        </p:attrNameLst>
                                      </p:cBhvr>
                                      <p:to>
                                        <p:strVal val="visible"/>
                                      </p:to>
                                    </p:set>
                                    <p:animEffect filter="wipe(left)" transition="in">
                                      <p:cBhvr>
                                        <p:cTn id="28" dur="500"/>
                                        <p:tgtEl>
                                          <p:spTgt spid="21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216">
                                            <p:txEl>
                                              <p:pRg st="3" end="3"/>
                                            </p:txEl>
                                          </p:spTgt>
                                        </p:tgtEl>
                                        <p:attrNameLst>
                                          <p:attrName>style.visibility</p:attrName>
                                        </p:attrNameLst>
                                      </p:cBhvr>
                                      <p:to>
                                        <p:strVal val="visible"/>
                                      </p:to>
                                    </p:set>
                                    <p:animEffect filter="wipe(left)" transition="in">
                                      <p:cBhvr>
                                        <p:cTn id="33" dur="500"/>
                                        <p:tgtEl>
                                          <p:spTgt spid="21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2"/>
      <p:bldP build="p" bldLvl="1" animBg="1" rev="0" advAuto="0" spid="217"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nvSpPr>
        <p:spPr>
          <a:xfrm>
            <a:off x="533400" y="4518025"/>
            <a:ext cx="81661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lnSpc>
                <a:spcPct val="90000"/>
              </a:lnSpc>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Mrs. Parsons needs to sell 32 pairs of shoes to earn $1,000 per week. </a:t>
            </a:r>
          </a:p>
        </p:txBody>
      </p:sp>
      <p:sp>
        <p:nvSpPr>
          <p:cNvPr id="220" name="Shape 220"/>
          <p:cNvSpPr/>
          <p:nvPr>
            <p:ph type="title"/>
          </p:nvPr>
        </p:nvSpPr>
        <p:spPr>
          <a:prstGeom prst="rect">
            <a:avLst/>
          </a:prstGeom>
        </p:spPr>
        <p:txBody>
          <a:bodyPr/>
          <a:lstStyle/>
          <a:p>
            <a:pPr lvl="0">
              <a:defRPr sz="1800">
                <a:uFillTx/>
              </a:defRPr>
            </a:pPr>
            <a:r>
              <a:rPr sz="1200">
                <a:uFill>
                  <a:solidFill/>
                </a:uFill>
              </a:rPr>
              <a:t>Example 3</a:t>
            </a:r>
          </a:p>
        </p:txBody>
      </p:sp>
      <p:sp>
        <p:nvSpPr>
          <p:cNvPr id="221" name="Shape 221"/>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a Two-Step Verbal Problem</a:t>
            </a:r>
          </a:p>
        </p:txBody>
      </p:sp>
      <p:sp>
        <p:nvSpPr>
          <p:cNvPr id="222" name="Shape 222"/>
          <p:cNvSpPr/>
          <p:nvPr/>
        </p:nvSpPr>
        <p:spPr>
          <a:xfrm>
            <a:off x="881062" y="1897062"/>
            <a:ext cx="7899401"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400"/>
              </a:spcBef>
              <a:buClr>
                <a:srgbClr val="FFFFFF"/>
              </a:buClr>
              <a:buFont typeface="Arial"/>
              <a:tabLst>
                <a:tab pos="2044700" algn="r"/>
                <a:tab pos="2159000" algn="l"/>
                <a:tab pos="2438400" algn="l"/>
                <a:tab pos="5181600" algn="l"/>
                <a:tab pos="5524500" algn="l"/>
              </a:tabLst>
              <a:defRPr>
                <a:uFillTx/>
              </a:defRPr>
            </a:pPr>
            <a:r>
              <a:rPr sz="2400">
                <a:uFill>
                  <a:solidFill/>
                </a:uFill>
              </a:rPr>
              <a:t>	1,000 </a:t>
            </a:r>
            <a:r>
              <a:rPr sz="2400">
                <a:solidFill>
                  <a:srgbClr val="E9332C"/>
                </a:solidFill>
                <a:uFill>
                  <a:solidFill>
                    <a:srgbClr val="E9332C"/>
                  </a:solidFill>
                </a:uFill>
              </a:rPr>
              <a:t>– 200</a:t>
            </a:r>
            <a:r>
              <a:rPr sz="2400">
                <a:uFill>
                  <a:solidFill/>
                </a:uFill>
              </a:rPr>
              <a:t>	= 	200 </a:t>
            </a:r>
            <a:r>
              <a:rPr sz="2400">
                <a:solidFill>
                  <a:srgbClr val="E9332C"/>
                </a:solidFill>
                <a:uFill>
                  <a:solidFill>
                    <a:srgbClr val="E9332C"/>
                  </a:solidFill>
                </a:uFill>
              </a:rPr>
              <a:t>– 200</a:t>
            </a:r>
            <a:r>
              <a:rPr sz="2400">
                <a:uFill>
                  <a:solidFill/>
                </a:uFill>
              </a:rPr>
              <a:t> + 25</a:t>
            </a:r>
            <a:r>
              <a:rPr i="1" sz="2400">
                <a:uFill>
                  <a:solidFill/>
                </a:uFill>
              </a:rPr>
              <a:t>s</a:t>
            </a:r>
            <a:r>
              <a:rPr sz="2400">
                <a:uFill>
                  <a:solidFill/>
                </a:uFill>
              </a:rPr>
              <a:t>	Subtract 200</a:t>
            </a:r>
            <a:br>
              <a:rPr sz="2400">
                <a:uFill>
                  <a:solidFill/>
                </a:uFill>
              </a:rPr>
            </a:br>
            <a:r>
              <a:rPr sz="2400">
                <a:uFill>
                  <a:solidFill/>
                </a:uFill>
              </a:rPr>
              <a:t>				from each side.</a:t>
            </a:r>
            <a:endParaRPr sz="2400">
              <a:uFill>
                <a:solidFill/>
              </a:uFill>
            </a:endParaRPr>
          </a:p>
          <a:p>
            <a:pPr lvl="0">
              <a:lnSpc>
                <a:spcPct val="90000"/>
              </a:lnSpc>
              <a:spcBef>
                <a:spcPts val="400"/>
              </a:spcBef>
              <a:buClr>
                <a:srgbClr val="FFFFFF"/>
              </a:buClr>
              <a:buFont typeface="Arial"/>
              <a:tabLst>
                <a:tab pos="2044700" algn="r"/>
                <a:tab pos="2159000" algn="l"/>
                <a:tab pos="2438400" algn="l"/>
                <a:tab pos="5181600" algn="l"/>
                <a:tab pos="5524500" algn="l"/>
              </a:tabLst>
              <a:defRPr>
                <a:uFillTx/>
              </a:defRPr>
            </a:pPr>
            <a:r>
              <a:rPr i="1" sz="2400">
                <a:uFill>
                  <a:solidFill/>
                </a:uFill>
              </a:rPr>
              <a:t>	</a:t>
            </a:r>
            <a:r>
              <a:rPr sz="2400">
                <a:uFill>
                  <a:solidFill/>
                </a:uFill>
              </a:rPr>
              <a:t>800 	=	25</a:t>
            </a:r>
            <a:r>
              <a:rPr i="1" sz="2400">
                <a:uFill>
                  <a:solidFill/>
                </a:uFill>
              </a:rPr>
              <a:t>s</a:t>
            </a:r>
            <a:r>
              <a:rPr sz="2400">
                <a:uFill>
                  <a:solidFill/>
                </a:uFill>
              </a:rPr>
              <a:t>	Simplify.</a:t>
            </a:r>
          </a:p>
        </p:txBody>
      </p:sp>
      <p:sp>
        <p:nvSpPr>
          <p:cNvPr id="223" name="Shape 223"/>
          <p:cNvSpPr/>
          <p:nvPr>
            <p:ph type="body" idx="4294967295"/>
          </p:nvPr>
        </p:nvSpPr>
        <p:spPr>
          <a:xfrm>
            <a:off x="533400" y="1352550"/>
            <a:ext cx="8229600" cy="21717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tabLst>
                <a:tab pos="2387600" algn="r"/>
                <a:tab pos="2501900" algn="l"/>
                <a:tab pos="2806700" algn="l"/>
                <a:tab pos="5524500" algn="l"/>
              </a:tabLst>
              <a:defRPr sz="1800">
                <a:uFillTx/>
              </a:defRPr>
            </a:pPr>
            <a:r>
              <a:rPr b="1" sz="2400">
                <a:solidFill>
                  <a:srgbClr val="0068AD"/>
                </a:solidFill>
                <a:uFill>
                  <a:solidFill>
                    <a:srgbClr val="0068AD"/>
                  </a:solidFill>
                </a:uFill>
              </a:rPr>
              <a:t>	Solve</a:t>
            </a:r>
            <a:r>
              <a:rPr b="1" sz="2400">
                <a:uFill>
                  <a:solidFill/>
                </a:uFill>
              </a:rPr>
              <a:t> 	</a:t>
            </a:r>
            <a:r>
              <a:rPr sz="2400">
                <a:uFill>
                  <a:solidFill/>
                </a:uFill>
              </a:rPr>
              <a:t>1,000	=	200 + 25</a:t>
            </a:r>
            <a:r>
              <a:rPr i="1" sz="2400">
                <a:uFill>
                  <a:solidFill/>
                </a:uFill>
              </a:rPr>
              <a:t>s</a:t>
            </a:r>
            <a:r>
              <a:rPr sz="2400">
                <a:uFill>
                  <a:solidFill/>
                </a:uFill>
              </a:rPr>
              <a:t>	Write the equation.</a:t>
            </a:r>
          </a:p>
        </p:txBody>
      </p:sp>
      <p:sp>
        <p:nvSpPr>
          <p:cNvPr id="224" name="Shape 224"/>
          <p:cNvSpPr/>
          <p:nvPr/>
        </p:nvSpPr>
        <p:spPr>
          <a:xfrm>
            <a:off x="881062" y="5381625"/>
            <a:ext cx="7899401"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412239" indent="-1371600">
              <a:lnSpc>
                <a:spcPct val="90000"/>
              </a:lnSpc>
              <a:spcBef>
                <a:spcPts val="500"/>
              </a:spcBef>
              <a:buClr>
                <a:srgbClr val="FFFFFF"/>
              </a:buClr>
              <a:buFont typeface="Arial"/>
              <a:tabLst>
                <a:tab pos="5181600" algn="l"/>
                <a:tab pos="5524500" algn="l"/>
              </a:tabLst>
              <a:defRPr>
                <a:uFillTx/>
              </a:defRPr>
            </a:pPr>
            <a:r>
              <a:rPr b="1" sz="2400">
                <a:solidFill>
                  <a:srgbClr val="0068AD"/>
                </a:solidFill>
                <a:uFill>
                  <a:solidFill>
                    <a:srgbClr val="0068AD"/>
                  </a:solidFill>
                </a:uFill>
              </a:rPr>
              <a:t>Check</a:t>
            </a:r>
            <a:r>
              <a:rPr b="1" sz="2400">
                <a:solidFill>
                  <a:srgbClr val="E9332C"/>
                </a:solidFill>
                <a:uFill>
                  <a:solidFill>
                    <a:srgbClr val="E9332C"/>
                  </a:solidFill>
                </a:uFill>
              </a:rPr>
              <a:t>	</a:t>
            </a:r>
            <a:r>
              <a:rPr sz="2400">
                <a:uFill>
                  <a:solidFill/>
                </a:uFill>
              </a:rPr>
              <a:t>Multiply 25 times 32 and add 200. The result is 1,000. The answer is correct.</a:t>
            </a:r>
          </a:p>
        </p:txBody>
      </p:sp>
      <p:sp>
        <p:nvSpPr>
          <p:cNvPr id="225" name="Shape 225"/>
          <p:cNvSpPr/>
          <p:nvPr/>
        </p:nvSpPr>
        <p:spPr>
          <a:xfrm>
            <a:off x="881062" y="4025900"/>
            <a:ext cx="78994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2044700" algn="r"/>
                <a:tab pos="2159000" algn="l"/>
                <a:tab pos="2438400" algn="l"/>
                <a:tab pos="5181600" algn="l"/>
                <a:tab pos="5524500" algn="l"/>
              </a:tabLst>
              <a:defRPr>
                <a:uFillTx/>
              </a:defRPr>
            </a:pPr>
            <a:r>
              <a:rPr sz="2400">
                <a:uFill>
                  <a:solidFill/>
                </a:uFill>
              </a:rPr>
              <a:t>	32	= </a:t>
            </a:r>
            <a:r>
              <a:rPr i="1" sz="2400">
                <a:uFill>
                  <a:solidFill/>
                </a:uFill>
              </a:rPr>
              <a:t>s	</a:t>
            </a:r>
            <a:r>
              <a:rPr sz="2400">
                <a:uFill>
                  <a:solidFill/>
                </a:uFill>
              </a:rPr>
              <a:t>Simplify.</a:t>
            </a:r>
          </a:p>
        </p:txBody>
      </p:sp>
      <p:grpSp>
        <p:nvGrpSpPr>
          <p:cNvPr id="228" name="Group 228"/>
          <p:cNvGrpSpPr/>
          <p:nvPr/>
        </p:nvGrpSpPr>
        <p:grpSpPr>
          <a:xfrm>
            <a:off x="881062" y="3157537"/>
            <a:ext cx="7899401" cy="806451"/>
            <a:chOff x="0" y="0"/>
            <a:chExt cx="7899400" cy="806450"/>
          </a:xfrm>
        </p:grpSpPr>
        <p:sp>
          <p:nvSpPr>
            <p:cNvPr id="226" name="Shape 226"/>
            <p:cNvSpPr/>
            <p:nvPr/>
          </p:nvSpPr>
          <p:spPr>
            <a:xfrm>
              <a:off x="0" y="26987"/>
              <a:ext cx="78994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500"/>
                </a:spcBef>
                <a:buClr>
                  <a:srgbClr val="FFFFFF"/>
                </a:buClr>
                <a:buFont typeface="Arial"/>
                <a:tabLst>
                  <a:tab pos="2044700" algn="r"/>
                  <a:tab pos="2159000" algn="l"/>
                  <a:tab pos="2438400" algn="l"/>
                  <a:tab pos="5181600" algn="l"/>
                  <a:tab pos="5524500" algn="l"/>
                </a:tabLst>
                <a:defRPr>
                  <a:uFillTx/>
                </a:defRPr>
              </a:pPr>
              <a:r>
                <a:rPr sz="2400">
                  <a:uFill>
                    <a:solidFill/>
                  </a:uFill>
                </a:rPr>
                <a:t>				Divide each side</a:t>
              </a:r>
              <a:br>
                <a:rPr sz="2400">
                  <a:uFill>
                    <a:solidFill/>
                  </a:uFill>
                </a:rPr>
              </a:br>
              <a:r>
                <a:rPr sz="2400">
                  <a:uFill>
                    <a:solidFill/>
                  </a:uFill>
                </a:rPr>
                <a:t>				by 25.</a:t>
              </a:r>
            </a:p>
          </p:txBody>
        </p:sp>
        <p:pic>
          <p:nvPicPr>
            <p:cNvPr id="227" name="4-6_3.png"/>
            <p:cNvPicPr/>
            <p:nvPr/>
          </p:nvPicPr>
          <p:blipFill>
            <a:blip r:embed="rId2">
              <a:extLst/>
            </a:blip>
            <a:stretch>
              <a:fillRect/>
            </a:stretch>
          </p:blipFill>
          <p:spPr>
            <a:xfrm>
              <a:off x="1536700" y="0"/>
              <a:ext cx="1563688" cy="80645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3">
                                            <p:bg/>
                                          </p:spTgt>
                                        </p:tgtEl>
                                        <p:attrNameLst>
                                          <p:attrName>style.visibility</p:attrName>
                                        </p:attrNameLst>
                                      </p:cBhvr>
                                      <p:to>
                                        <p:strVal val="visible"/>
                                      </p:to>
                                    </p:set>
                                    <p:animEffect filter="wipe(left)" transition="in">
                                      <p:cBhvr>
                                        <p:cTn id="7" dur="500"/>
                                        <p:tgtEl>
                                          <p:spTgt spid="223">
                                            <p:bg/>
                                          </p:spTgt>
                                        </p:tgtEl>
                                      </p:cBhvr>
                                    </p:animEffect>
                                  </p:childTnLst>
                                </p:cTn>
                              </p:par>
                              <p:par>
                                <p:cTn id="8" presetClass="entr" presetSubtype="8" presetID="22" grpId="1" fill="hold">
                                  <p:stCondLst>
                                    <p:cond delay="0"/>
                                  </p:stCondLst>
                                  <p:iterate type="el" backwards="0">
                                    <p:tmAbs val="0"/>
                                  </p:iterate>
                                  <p:childTnLst>
                                    <p:set>
                                      <p:cBhvr>
                                        <p:cTn id="9" fill="hold"/>
                                        <p:tgtEl>
                                          <p:spTgt spid="223">
                                            <p:txEl>
                                              <p:pRg st="0" end="0"/>
                                            </p:txEl>
                                          </p:spTgt>
                                        </p:tgtEl>
                                        <p:attrNameLst>
                                          <p:attrName>style.visibility</p:attrName>
                                        </p:attrNameLst>
                                      </p:cBhvr>
                                      <p:to>
                                        <p:strVal val="visible"/>
                                      </p:to>
                                    </p:set>
                                    <p:animEffect filter="wipe(left)" transition="in">
                                      <p:cBhvr>
                                        <p:cTn id="10" dur="500"/>
                                        <p:tgtEl>
                                          <p:spTgt spid="2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22">
                                            <p:bg/>
                                          </p:spTgt>
                                        </p:tgtEl>
                                        <p:attrNameLst>
                                          <p:attrName>style.visibility</p:attrName>
                                        </p:attrNameLst>
                                      </p:cBhvr>
                                      <p:to>
                                        <p:strVal val="visible"/>
                                      </p:to>
                                    </p:set>
                                    <p:animEffect filter="wipe(left)" transition="in">
                                      <p:cBhvr>
                                        <p:cTn id="15" dur="500"/>
                                        <p:tgtEl>
                                          <p:spTgt spid="222">
                                            <p:bg/>
                                          </p:spTgt>
                                        </p:tgtEl>
                                      </p:cBhvr>
                                    </p:animEffect>
                                  </p:childTnLst>
                                </p:cTn>
                              </p:par>
                              <p:par>
                                <p:cTn id="16" presetClass="entr" presetSubtype="8" presetID="22" grpId="2" fill="hold">
                                  <p:stCondLst>
                                    <p:cond delay="0"/>
                                  </p:stCondLst>
                                  <p:iterate type="el" backwards="0">
                                    <p:tmAbs val="0"/>
                                  </p:iterate>
                                  <p:childTnLst>
                                    <p:set>
                                      <p:cBhvr>
                                        <p:cTn id="17" fill="hold"/>
                                        <p:tgtEl>
                                          <p:spTgt spid="222">
                                            <p:txEl>
                                              <p:pRg st="0" end="0"/>
                                            </p:txEl>
                                          </p:spTgt>
                                        </p:tgtEl>
                                        <p:attrNameLst>
                                          <p:attrName>style.visibility</p:attrName>
                                        </p:attrNameLst>
                                      </p:cBhvr>
                                      <p:to>
                                        <p:strVal val="visible"/>
                                      </p:to>
                                    </p:set>
                                    <p:animEffect filter="wipe(left)" transition="in">
                                      <p:cBhvr>
                                        <p:cTn id="18" dur="500"/>
                                        <p:tgtEl>
                                          <p:spTgt spid="22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222">
                                            <p:txEl>
                                              <p:pRg st="1" end="1"/>
                                            </p:txEl>
                                          </p:spTgt>
                                        </p:tgtEl>
                                        <p:attrNameLst>
                                          <p:attrName>style.visibility</p:attrName>
                                        </p:attrNameLst>
                                      </p:cBhvr>
                                      <p:to>
                                        <p:strVal val="visible"/>
                                      </p:to>
                                    </p:set>
                                    <p:animEffect filter="wipe(left)" transition="in">
                                      <p:cBhvr>
                                        <p:cTn id="23" dur="500"/>
                                        <p:tgtEl>
                                          <p:spTgt spid="22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3" fill="hold">
                                  <p:stCondLst>
                                    <p:cond delay="0"/>
                                  </p:stCondLst>
                                  <p:iterate type="el" backwards="0">
                                    <p:tmAbs val="0"/>
                                  </p:iterate>
                                  <p:childTnLst>
                                    <p:set>
                                      <p:cBhvr>
                                        <p:cTn id="27" fill="hold"/>
                                        <p:tgtEl>
                                          <p:spTgt spid="228"/>
                                        </p:tgtEl>
                                        <p:attrNameLst>
                                          <p:attrName>style.visibility</p:attrName>
                                        </p:attrNameLst>
                                      </p:cBhvr>
                                      <p:to>
                                        <p:strVal val="visible"/>
                                      </p:to>
                                    </p:set>
                                    <p:animEffect filter="wipe(left)" transition="in">
                                      <p:cBhvr>
                                        <p:cTn id="28" dur="500"/>
                                        <p:tgtEl>
                                          <p:spTgt spid="228"/>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4" fill="hold">
                                  <p:stCondLst>
                                    <p:cond delay="0"/>
                                  </p:stCondLst>
                                  <p:iterate type="el" backwards="0">
                                    <p:tmAbs val="0"/>
                                  </p:iterate>
                                  <p:childTnLst>
                                    <p:set>
                                      <p:cBhvr>
                                        <p:cTn id="32" fill="hold"/>
                                        <p:tgtEl>
                                          <p:spTgt spid="225">
                                            <p:bg/>
                                          </p:spTgt>
                                        </p:tgtEl>
                                        <p:attrNameLst>
                                          <p:attrName>style.visibility</p:attrName>
                                        </p:attrNameLst>
                                      </p:cBhvr>
                                      <p:to>
                                        <p:strVal val="visible"/>
                                      </p:to>
                                    </p:set>
                                    <p:animEffect filter="wipe(left)" transition="in">
                                      <p:cBhvr>
                                        <p:cTn id="33" dur="500"/>
                                        <p:tgtEl>
                                          <p:spTgt spid="225">
                                            <p:bg/>
                                          </p:spTgt>
                                        </p:tgtEl>
                                      </p:cBhvr>
                                    </p:animEffect>
                                  </p:childTnLst>
                                </p:cTn>
                              </p:par>
                              <p:par>
                                <p:cTn id="34" presetClass="entr" presetSubtype="8" presetID="22" grpId="4" fill="hold">
                                  <p:stCondLst>
                                    <p:cond delay="0"/>
                                  </p:stCondLst>
                                  <p:iterate type="el" backwards="0">
                                    <p:tmAbs val="0"/>
                                  </p:iterate>
                                  <p:childTnLst>
                                    <p:set>
                                      <p:cBhvr>
                                        <p:cTn id="35" fill="hold"/>
                                        <p:tgtEl>
                                          <p:spTgt spid="225">
                                            <p:txEl>
                                              <p:pRg st="0" end="0"/>
                                            </p:txEl>
                                          </p:spTgt>
                                        </p:tgtEl>
                                        <p:attrNameLst>
                                          <p:attrName>style.visibility</p:attrName>
                                        </p:attrNameLst>
                                      </p:cBhvr>
                                      <p:to>
                                        <p:strVal val="visible"/>
                                      </p:to>
                                    </p:set>
                                    <p:animEffect filter="wipe(left)" transition="in">
                                      <p:cBhvr>
                                        <p:cTn id="36" dur="500"/>
                                        <p:tgtEl>
                                          <p:spTgt spid="22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2" grpId="5" fill="hold">
                                  <p:stCondLst>
                                    <p:cond delay="0"/>
                                  </p:stCondLst>
                                  <p:iterate type="el" backwards="0">
                                    <p:tmAbs val="0"/>
                                  </p:iterate>
                                  <p:childTnLst>
                                    <p:set>
                                      <p:cBhvr>
                                        <p:cTn id="40" fill="hold"/>
                                        <p:tgtEl>
                                          <p:spTgt spid="219"/>
                                        </p:tgtEl>
                                        <p:attrNameLst>
                                          <p:attrName>style.visibility</p:attrName>
                                        </p:attrNameLst>
                                      </p:cBhvr>
                                      <p:to>
                                        <p:strVal val="visible"/>
                                      </p:to>
                                    </p:set>
                                    <p:animEffect filter="wipe(left)" transition="in">
                                      <p:cBhvr>
                                        <p:cTn id="41" dur="500"/>
                                        <p:tgtEl>
                                          <p:spTgt spid="219"/>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8" presetID="22" grpId="6" fill="hold">
                                  <p:stCondLst>
                                    <p:cond delay="0"/>
                                  </p:stCondLst>
                                  <p:iterate type="el" backwards="0">
                                    <p:tmAbs val="0"/>
                                  </p:iterate>
                                  <p:childTnLst>
                                    <p:set>
                                      <p:cBhvr>
                                        <p:cTn id="45" fill="hold"/>
                                        <p:tgtEl>
                                          <p:spTgt spid="224">
                                            <p:bg/>
                                          </p:spTgt>
                                        </p:tgtEl>
                                        <p:attrNameLst>
                                          <p:attrName>style.visibility</p:attrName>
                                        </p:attrNameLst>
                                      </p:cBhvr>
                                      <p:to>
                                        <p:strVal val="visible"/>
                                      </p:to>
                                    </p:set>
                                    <p:animEffect filter="wipe(left)" transition="in">
                                      <p:cBhvr>
                                        <p:cTn id="46" dur="500"/>
                                        <p:tgtEl>
                                          <p:spTgt spid="224">
                                            <p:bg/>
                                          </p:spTgt>
                                        </p:tgtEl>
                                      </p:cBhvr>
                                    </p:animEffect>
                                  </p:childTnLst>
                                </p:cTn>
                              </p:par>
                              <p:par>
                                <p:cTn id="47" presetClass="entr" presetSubtype="8" presetID="22" grpId="6" fill="hold">
                                  <p:stCondLst>
                                    <p:cond delay="0"/>
                                  </p:stCondLst>
                                  <p:iterate type="el" backwards="0">
                                    <p:tmAbs val="0"/>
                                  </p:iterate>
                                  <p:childTnLst>
                                    <p:set>
                                      <p:cBhvr>
                                        <p:cTn id="48" fill="hold"/>
                                        <p:tgtEl>
                                          <p:spTgt spid="224">
                                            <p:txEl>
                                              <p:pRg st="0" end="0"/>
                                            </p:txEl>
                                          </p:spTgt>
                                        </p:tgtEl>
                                        <p:attrNameLst>
                                          <p:attrName>style.visibility</p:attrName>
                                        </p:attrNameLst>
                                      </p:cBhvr>
                                      <p:to>
                                        <p:strVal val="visible"/>
                                      </p:to>
                                    </p:set>
                                    <p:animEffect filter="wipe(left)" transition="in">
                                      <p:cBhvr>
                                        <p:cTn id="49" dur="500"/>
                                        <p:tgtEl>
                                          <p:spTgt spid="224">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5"/>
      <p:bldP build="p" bldLvl="5" animBg="1" rev="0" advAuto="0" spid="224" grpId="6"/>
      <p:bldP build="p" bldLvl="1" animBg="1" rev="0" advAuto="0" spid="223" grpId="1"/>
      <p:bldP build="p" bldLvl="5" animBg="1" rev="0" advAuto="0" spid="225" grpId="4"/>
      <p:bldP build="p" bldLvl="5" animBg="1" rev="0" advAuto="0" spid="222" grpId="2"/>
      <p:bldP build="whole" bldLvl="1" animBg="1" rev="0" advAuto="0" spid="228"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uFillTx/>
              </a:defRPr>
            </a:pPr>
            <a:r>
              <a:rPr sz="1200">
                <a:uFill>
                  <a:solidFill/>
                </a:uFill>
              </a:rPr>
              <a:t>Lesson Menu</a:t>
            </a:r>
          </a:p>
        </p:txBody>
      </p:sp>
      <p:sp>
        <p:nvSpPr>
          <p:cNvPr id="112" name="Shape 112"/>
          <p:cNvSpPr/>
          <p:nvPr/>
        </p:nvSpPr>
        <p:spPr>
          <a:xfrm>
            <a:off x="1066800" y="1855787"/>
            <a:ext cx="7594600" cy="23368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 invalidUrl="" action="ppaction://hlinkshowjump?jump=nextslide" tgtFrame="" tooltip="" history="1" highlightClick="0" endSnd="0"/>
              </a:rPr>
              <a:t>Five-Minute Check (over Lesson 4–5)</a:t>
            </a:r>
            <a:endParaRPr>
              <a:uFill>
                <a:solidFill/>
              </a:uFill>
            </a:endParaRPr>
          </a:p>
          <a:p>
            <a:pPr lvl="0">
              <a:lnSpc>
                <a:spcPct val="90000"/>
              </a:lnSpc>
              <a:spcBef>
                <a:spcPts val="500"/>
              </a:spcBef>
              <a:buClr>
                <a:srgbClr val="000000"/>
              </a:buClr>
              <a:buFont typeface="Arial"/>
              <a:defRPr>
                <a:uFillTx/>
              </a:defRPr>
            </a:pPr>
            <a:r>
              <a:rPr b="1" sz="24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3" invalidUrl="" action="ppaction://hlinksldjump" tgtFrame="" tooltip="" history="1" highlightClick="0" endSnd="0"/>
              </a:rPr>
              <a:t>Example 1:	Translate Sentences into Equations</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4" invalidUrl="" action="ppaction://hlinksldjump" tgtFrame="" tooltip="" history="1" highlightClick="0" endSnd="0"/>
              </a:rPr>
              <a:t>Example 2:	Write and Solve an Equation</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5" invalidUrl="" action="ppaction://hlinksldjump" tgtFrame="" tooltip="" history="1" highlightClick="0" endSnd="0"/>
              </a:rPr>
              <a:t>Example 3:	Real-World Example:  Solve a </a:t>
            </a:r>
            <a:br>
              <a:rPr b="1" sz="2400">
                <a:solidFill>
                  <a:srgbClr val="E9321E"/>
                </a:solidFill>
                <a:uFill>
                  <a:solidFill>
                    <a:srgbClr val="E9321E"/>
                  </a:solidFill>
                </a:uFill>
              </a:rPr>
            </a:br>
            <a:r>
              <a:rPr b="1" sz="2400">
                <a:solidFill>
                  <a:srgbClr val="E9332C"/>
                </a:solidFill>
                <a:uFill>
                  <a:solidFill>
                    <a:srgbClr val="E9332C"/>
                  </a:solidFill>
                </a:uFill>
              </a:rPr>
              <a:t>		</a:t>
            </a:r>
            <a:r>
              <a:rPr b="1" sz="2400">
                <a:solidFill>
                  <a:srgbClr val="E9321E"/>
                </a:solidFill>
                <a:uFill>
                  <a:solidFill>
                    <a:srgbClr val="E9321E"/>
                  </a:solidFill>
                </a:uFill>
                <a:hlinkClick r:id="rId5" invalidUrl="" action="ppaction://hlinksldjump" tgtFrame="" tooltip="" history="1" highlightClick="0" endSnd="0"/>
              </a:rPr>
              <a:t>Two-Step Verbal Problem</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lvl="0">
              <a:defRPr sz="1800">
                <a:uFillTx/>
              </a:defRPr>
            </a:pPr>
            <a:r>
              <a:rPr sz="1200">
                <a:uFill>
                  <a:solidFill/>
                </a:uFill>
              </a:rPr>
              <a:t>Example 3</a:t>
            </a:r>
          </a:p>
        </p:txBody>
      </p:sp>
      <p:sp>
        <p:nvSpPr>
          <p:cNvPr id="231" name="Shape 231"/>
          <p:cNvSpPr/>
          <p:nvPr/>
        </p:nvSpPr>
        <p:spPr>
          <a:xfrm>
            <a:off x="857250" y="24892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$8.33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$37.50</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$50</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$600</a:t>
            </a:r>
          </a:p>
        </p:txBody>
      </p:sp>
      <p:sp>
        <p:nvSpPr>
          <p:cNvPr id="232" name="Shape 232"/>
          <p:cNvSpPr/>
          <p:nvPr/>
        </p:nvSpPr>
        <p:spPr>
          <a:xfrm>
            <a:off x="476250" y="1285875"/>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SHOPPING</a:t>
            </a:r>
            <a:r>
              <a:rPr b="1" sz="2400">
                <a:solidFill>
                  <a:srgbClr val="0068AD"/>
                </a:solidFill>
                <a:uFill>
                  <a:solidFill>
                    <a:srgbClr val="0068AD"/>
                  </a:solidFill>
                </a:uFill>
              </a:rPr>
              <a:t>  Tami spent $175 at the grocery store. That is $25 less than four times as much as Ted spent. How much did Ted spend?</a:t>
            </a:r>
          </a:p>
        </p:txBody>
      </p:sp>
      <p:sp>
        <p:nvSpPr>
          <p:cNvPr id="233" name="Shape 233"/>
          <p:cNvSpPr/>
          <p:nvPr/>
        </p:nvSpPr>
        <p:spPr>
          <a:xfrm>
            <a:off x="876300" y="43370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34" name="Check Progress.png"/>
          <p:cNvPicPr/>
          <p:nvPr/>
        </p:nvPicPr>
        <p:blipFill>
          <a:blip r:embed="rId2">
            <a:extLst/>
          </a:blip>
          <a:stretch>
            <a:fillRect/>
          </a:stretch>
        </p:blipFill>
        <p:spPr>
          <a:xfrm>
            <a:off x="4419600" y="712787"/>
            <a:ext cx="2846388" cy="511176"/>
          </a:xfrm>
          <a:prstGeom prst="rect">
            <a:avLst/>
          </a:prstGeom>
          <a:ln w="12700">
            <a:miter lim="400000"/>
          </a:ln>
        </p:spPr>
      </p:pic>
      <p:pic>
        <p:nvPicPr>
          <p:cNvPr id="235"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4"/>
                                        </p:tgtEl>
                                        <p:attrNameLst>
                                          <p:attrName>style.visibility</p:attrName>
                                        </p:attrNameLst>
                                      </p:cBhvr>
                                      <p:to>
                                        <p:strVal val="visible"/>
                                      </p:to>
                                    </p:set>
                                    <p:animEffect filter="wipe(left)" transition="in">
                                      <p:cBhvr>
                                        <p:cTn id="7" dur="500"/>
                                        <p:tgtEl>
                                          <p:spTgt spid="23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35"/>
                                        </p:tgtEl>
                                        <p:attrNameLst>
                                          <p:attrName>style.visibility</p:attrName>
                                        </p:attrNameLst>
                                      </p:cBhvr>
                                      <p:to>
                                        <p:strVal val="visible"/>
                                      </p:to>
                                    </p:set>
                                    <p:animEffect filter="fade" transition="in">
                                      <p:cBhvr>
                                        <p:cTn id="11" dur="500"/>
                                        <p:tgtEl>
                                          <p:spTgt spid="23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32"/>
                                        </p:tgtEl>
                                        <p:attrNameLst>
                                          <p:attrName>style.visibility</p:attrName>
                                        </p:attrNameLst>
                                      </p:cBhvr>
                                      <p:to>
                                        <p:strVal val="visible"/>
                                      </p:to>
                                    </p:set>
                                    <p:animEffect filter="wipe(left)" transition="in">
                                      <p:cBhvr>
                                        <p:cTn id="15" dur="500"/>
                                        <p:tgtEl>
                                          <p:spTgt spid="232"/>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31"/>
                                        </p:tgtEl>
                                        <p:attrNameLst>
                                          <p:attrName>style.visibility</p:attrName>
                                        </p:attrNameLst>
                                      </p:cBhvr>
                                      <p:to>
                                        <p:strVal val="visible"/>
                                      </p:to>
                                    </p:set>
                                    <p:animEffect filter="wipe(left)" transition="in">
                                      <p:cBhvr>
                                        <p:cTn id="19" dur="500"/>
                                        <p:tgtEl>
                                          <p:spTgt spid="231"/>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33"/>
                                        </p:tgtEl>
                                        <p:attrNameLst>
                                          <p:attrName>style.visibility</p:attrName>
                                        </p:attrNameLst>
                                      </p:cBhvr>
                                      <p:to>
                                        <p:strVal val="visible"/>
                                      </p:to>
                                    </p:set>
                                    <p:anim calcmode="lin" valueType="num">
                                      <p:cBhvr>
                                        <p:cTn id="24" dur="1822" fill="hold"/>
                                        <p:tgtEl>
                                          <p:spTgt spid="233"/>
                                        </p:tgtEl>
                                        <p:attrNameLst>
                                          <p:attrName>ppt_x</p:attrName>
                                        </p:attrNameLst>
                                      </p:cBhvr>
                                      <p:tavLst>
                                        <p:tav tm="0">
                                          <p:val>
                                            <p:strVal val="#ppt_x"/>
                                          </p:val>
                                        </p:tav>
                                        <p:tav tm="100000">
                                          <p:val>
                                            <p:strVal val="#ppt_x"/>
                                          </p:val>
                                        </p:tav>
                                      </p:tavLst>
                                    </p:anim>
                                    <p:anim calcmode="lin" valueType="num">
                                      <p:cBhvr>
                                        <p:cTn id="25" dur="1822" fill="hold"/>
                                        <p:tgtEl>
                                          <p:spTgt spid="2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4"/>
      <p:bldP build="whole" bldLvl="1" animBg="1" rev="0" advAuto="0" spid="232" grpId="3"/>
      <p:bldP build="whole" bldLvl="1" animBg="1" rev="0" advAuto="0" spid="233" grpId="5"/>
      <p:bldP build="whole" bldLvl="1" animBg="1" rev="0" advAuto="0" spid="235" grpId="2"/>
      <p:bldP build="whole" bldLvl="1" animBg="1" rev="0" advAuto="0" spid="234"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15" name="Shape 115"/>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6</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4</a:t>
            </a:r>
          </a:p>
        </p:txBody>
      </p:sp>
      <p:sp>
        <p:nvSpPr>
          <p:cNvPr id="116" name="Shape 116"/>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3</a:t>
            </a:r>
            <a:r>
              <a:rPr b="1" i="1" sz="2400">
                <a:solidFill>
                  <a:srgbClr val="0068AD"/>
                </a:solidFill>
                <a:uFill>
                  <a:solidFill>
                    <a:srgbClr val="0068AD"/>
                  </a:solidFill>
                </a:uFill>
              </a:rPr>
              <a:t>m</a:t>
            </a:r>
            <a:r>
              <a:rPr b="1" sz="2400">
                <a:solidFill>
                  <a:srgbClr val="0068AD"/>
                </a:solidFill>
                <a:uFill>
                  <a:solidFill>
                    <a:srgbClr val="0068AD"/>
                  </a:solidFill>
                </a:uFill>
              </a:rPr>
              <a:t> + 5 = 17. Check your solution.</a:t>
            </a:r>
          </a:p>
        </p:txBody>
      </p:sp>
      <p:sp>
        <p:nvSpPr>
          <p:cNvPr id="117" name="Shape 117"/>
          <p:cNvSpPr/>
          <p:nvPr/>
        </p:nvSpPr>
        <p:spPr>
          <a:xfrm>
            <a:off x="533400" y="52593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18" name="5Min Num_1.png"/>
          <p:cNvPicPr/>
          <p:nvPr/>
        </p:nvPicPr>
        <p:blipFill>
          <a:blip r:embed="rId2">
            <a:extLst/>
          </a:blip>
          <a:stretch>
            <a:fillRect/>
          </a:stretch>
        </p:blipFill>
        <p:spPr>
          <a:xfrm>
            <a:off x="614362" y="1647825"/>
            <a:ext cx="457201" cy="42227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8"/>
                                        </p:tgtEl>
                                        <p:attrNameLst>
                                          <p:attrName>style.visibility</p:attrName>
                                        </p:attrNameLst>
                                      </p:cBhvr>
                                      <p:to>
                                        <p:strVal val="visible"/>
                                      </p:to>
                                    </p:set>
                                    <p:animEffect filter="fade" transition="in">
                                      <p:cBhvr>
                                        <p:cTn id="7" dur="500"/>
                                        <p:tgtEl>
                                          <p:spTgt spid="118"/>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16"/>
                                        </p:tgtEl>
                                        <p:attrNameLst>
                                          <p:attrName>style.visibility</p:attrName>
                                        </p:attrNameLst>
                                      </p:cBhvr>
                                      <p:to>
                                        <p:strVal val="visible"/>
                                      </p:to>
                                    </p:set>
                                    <p:animEffect filter="wipe(left)" transition="in">
                                      <p:cBhvr>
                                        <p:cTn id="11" dur="500"/>
                                        <p:tgtEl>
                                          <p:spTgt spid="11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15"/>
                                        </p:tgtEl>
                                        <p:attrNameLst>
                                          <p:attrName>style.visibility</p:attrName>
                                        </p:attrNameLst>
                                      </p:cBhvr>
                                      <p:to>
                                        <p:strVal val="visible"/>
                                      </p:to>
                                    </p:set>
                                    <p:animEffect filter="wipe(left)" transition="in">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17"/>
                                        </p:tgtEl>
                                        <p:attrNameLst>
                                          <p:attrName>style.visibility</p:attrName>
                                        </p:attrNameLst>
                                      </p:cBhvr>
                                      <p:to>
                                        <p:strVal val="visible"/>
                                      </p:to>
                                    </p:set>
                                    <p:anim calcmode="lin" valueType="num">
                                      <p:cBhvr>
                                        <p:cTn id="20" dur="500" fill="hold"/>
                                        <p:tgtEl>
                                          <p:spTgt spid="117"/>
                                        </p:tgtEl>
                                        <p:attrNameLst>
                                          <p:attrName>ppt_x</p:attrName>
                                        </p:attrNameLst>
                                      </p:cBhvr>
                                      <p:tavLst>
                                        <p:tav tm="0">
                                          <p:val>
                                            <p:strVal val="0-#ppt_w/2"/>
                                          </p:val>
                                        </p:tav>
                                        <p:tav tm="100000">
                                          <p:val>
                                            <p:strVal val="#ppt_x"/>
                                          </p:val>
                                        </p:tav>
                                      </p:tavLst>
                                    </p:anim>
                                    <p:anim calcmode="lin" valueType="num">
                                      <p:cBhvr>
                                        <p:cTn id="21"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2"/>
      <p:bldP build="whole" bldLvl="1" animBg="1" rev="0" advAuto="0" spid="115" grpId="3"/>
      <p:bldP build="whole" bldLvl="1" animBg="1" rev="0" advAuto="0" spid="118" grpId="1"/>
      <p:bldP build="whole" bldLvl="1" animBg="1" rev="0" advAuto="0" spid="117"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1" name="Shape 121"/>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5</a:t>
            </a:r>
          </a:p>
        </p:txBody>
      </p:sp>
      <p:sp>
        <p:nvSpPr>
          <p:cNvPr id="122" name="Shape 122"/>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–6 = 2</a:t>
            </a:r>
            <a:r>
              <a:rPr b="1" i="1" sz="2400">
                <a:solidFill>
                  <a:srgbClr val="0068AD"/>
                </a:solidFill>
                <a:uFill>
                  <a:solidFill>
                    <a:srgbClr val="0068AD"/>
                  </a:solidFill>
                </a:uFill>
              </a:rPr>
              <a:t>a</a:t>
            </a:r>
            <a:r>
              <a:rPr b="1" sz="2400">
                <a:solidFill>
                  <a:srgbClr val="0068AD"/>
                </a:solidFill>
                <a:uFill>
                  <a:solidFill>
                    <a:srgbClr val="0068AD"/>
                  </a:solidFill>
                </a:uFill>
              </a:rPr>
              <a:t> – 4. Check your solution.</a:t>
            </a:r>
          </a:p>
        </p:txBody>
      </p:sp>
      <p:sp>
        <p:nvSpPr>
          <p:cNvPr id="123" name="Shape 123"/>
          <p:cNvSpPr/>
          <p:nvPr/>
        </p:nvSpPr>
        <p:spPr>
          <a:xfrm>
            <a:off x="533400" y="338137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4" name="5Min Num_2.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fade" transition="in">
                                      <p:cBhvr>
                                        <p:cTn id="7" dur="500"/>
                                        <p:tgtEl>
                                          <p:spTgt spid="12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2"/>
                                        </p:tgtEl>
                                        <p:attrNameLst>
                                          <p:attrName>style.visibility</p:attrName>
                                        </p:attrNameLst>
                                      </p:cBhvr>
                                      <p:to>
                                        <p:strVal val="visible"/>
                                      </p:to>
                                    </p:set>
                                    <p:animEffect filter="wipe(left)" transition="in">
                                      <p:cBhvr>
                                        <p:cTn id="11" dur="500"/>
                                        <p:tgtEl>
                                          <p:spTgt spid="12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1"/>
                                        </p:tgtEl>
                                        <p:attrNameLst>
                                          <p:attrName>style.visibility</p:attrName>
                                        </p:attrNameLst>
                                      </p:cBhvr>
                                      <p:to>
                                        <p:strVal val="visible"/>
                                      </p:to>
                                    </p:set>
                                    <p:animEffect filter="wipe(left)" transition="in">
                                      <p:cBhvr>
                                        <p:cTn id="15" dur="500"/>
                                        <p:tgtEl>
                                          <p:spTgt spid="12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3"/>
                                        </p:tgtEl>
                                        <p:attrNameLst>
                                          <p:attrName>style.visibility</p:attrName>
                                        </p:attrNameLst>
                                      </p:cBhvr>
                                      <p:to>
                                        <p:strVal val="visible"/>
                                      </p:to>
                                    </p:set>
                                    <p:anim calcmode="lin" valueType="num">
                                      <p:cBhvr>
                                        <p:cTn id="20" dur="500" fill="hold"/>
                                        <p:tgtEl>
                                          <p:spTgt spid="123"/>
                                        </p:tgtEl>
                                        <p:attrNameLst>
                                          <p:attrName>ppt_x</p:attrName>
                                        </p:attrNameLst>
                                      </p:cBhvr>
                                      <p:tavLst>
                                        <p:tav tm="0">
                                          <p:val>
                                            <p:strVal val="0-#ppt_w/2"/>
                                          </p:val>
                                        </p:tav>
                                        <p:tav tm="100000">
                                          <p:val>
                                            <p:strVal val="#ppt_x"/>
                                          </p:val>
                                        </p:tav>
                                      </p:tavLst>
                                    </p:anim>
                                    <p:anim calcmode="lin" valueType="num">
                                      <p:cBhvr>
                                        <p:cTn id="21"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1"/>
      <p:bldP build="whole" bldLvl="1" animBg="1" rev="0" advAuto="0" spid="121" grpId="3"/>
      <p:bldP build="whole" bldLvl="1" animBg="1" rev="0" advAuto="0" spid="123" grpId="4"/>
      <p:bldP build="whole" bldLvl="1" animBg="1" rev="0" advAuto="0" spid="122"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27" name="Shape 127"/>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32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24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16</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8</a:t>
            </a:r>
          </a:p>
        </p:txBody>
      </p:sp>
      <p:sp>
        <p:nvSpPr>
          <p:cNvPr id="128" name="Shape 128"/>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9" name="5Min Num_3.png"/>
          <p:cNvPicPr/>
          <p:nvPr/>
        </p:nvPicPr>
        <p:blipFill>
          <a:blip r:embed="rId2">
            <a:extLst/>
          </a:blip>
          <a:stretch>
            <a:fillRect/>
          </a:stretch>
        </p:blipFill>
        <p:spPr>
          <a:xfrm>
            <a:off x="614362" y="1647825"/>
            <a:ext cx="457201" cy="420688"/>
          </a:xfrm>
          <a:prstGeom prst="rect">
            <a:avLst/>
          </a:prstGeom>
          <a:ln w="12700">
            <a:miter lim="400000"/>
          </a:ln>
        </p:spPr>
      </p:pic>
      <p:grpSp>
        <p:nvGrpSpPr>
          <p:cNvPr id="132" name="Group 132"/>
          <p:cNvGrpSpPr/>
          <p:nvPr/>
        </p:nvGrpSpPr>
        <p:grpSpPr>
          <a:xfrm>
            <a:off x="1066800" y="1476374"/>
            <a:ext cx="6156325" cy="803276"/>
            <a:chOff x="0" y="0"/>
            <a:chExt cx="6156325" cy="803275"/>
          </a:xfrm>
        </p:grpSpPr>
        <p:pic>
          <p:nvPicPr>
            <p:cNvPr id="130" name="4-6-1.png"/>
            <p:cNvPicPr/>
            <p:nvPr/>
          </p:nvPicPr>
          <p:blipFill>
            <a:blip r:embed="rId3">
              <a:extLst/>
            </a:blip>
            <a:srcRect l="0" t="0" r="55555" b="0"/>
            <a:stretch>
              <a:fillRect/>
            </a:stretch>
          </p:blipFill>
          <p:spPr>
            <a:xfrm>
              <a:off x="0" y="0"/>
              <a:ext cx="2514600" cy="803275"/>
            </a:xfrm>
            <a:prstGeom prst="rect">
              <a:avLst/>
            </a:prstGeom>
            <a:ln w="12700" cap="flat">
              <a:noFill/>
              <a:miter lim="400000"/>
            </a:ln>
            <a:effectLst/>
          </p:spPr>
        </p:pic>
        <p:sp>
          <p:nvSpPr>
            <p:cNvPr id="131" name="Shape 131"/>
            <p:cNvSpPr/>
            <p:nvPr/>
          </p:nvSpPr>
          <p:spPr>
            <a:xfrm>
              <a:off x="2486025" y="180975"/>
              <a:ext cx="36703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Check your solution.</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9"/>
                                        </p:tgtEl>
                                        <p:attrNameLst>
                                          <p:attrName>style.visibility</p:attrName>
                                        </p:attrNameLst>
                                      </p:cBhvr>
                                      <p:to>
                                        <p:strVal val="visible"/>
                                      </p:to>
                                    </p:set>
                                    <p:animEffect filter="fade" transition="in">
                                      <p:cBhvr>
                                        <p:cTn id="7" dur="500"/>
                                        <p:tgtEl>
                                          <p:spTgt spid="12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2"/>
                                        </p:tgtEl>
                                        <p:attrNameLst>
                                          <p:attrName>style.visibility</p:attrName>
                                        </p:attrNameLst>
                                      </p:cBhvr>
                                      <p:to>
                                        <p:strVal val="visible"/>
                                      </p:to>
                                    </p:set>
                                    <p:animEffect filter="wipe(left)" transition="in">
                                      <p:cBhvr>
                                        <p:cTn id="11" dur="500"/>
                                        <p:tgtEl>
                                          <p:spTgt spid="13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7"/>
                                        </p:tgtEl>
                                        <p:attrNameLst>
                                          <p:attrName>style.visibility</p:attrName>
                                        </p:attrNameLst>
                                      </p:cBhvr>
                                      <p:to>
                                        <p:strVal val="visible"/>
                                      </p:to>
                                    </p:set>
                                    <p:animEffect filter="wipe(left)" transition="in">
                                      <p:cBhvr>
                                        <p:cTn id="15" dur="500"/>
                                        <p:tgtEl>
                                          <p:spTgt spid="127"/>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8"/>
                                        </p:tgtEl>
                                        <p:attrNameLst>
                                          <p:attrName>style.visibility</p:attrName>
                                        </p:attrNameLst>
                                      </p:cBhvr>
                                      <p:to>
                                        <p:strVal val="visible"/>
                                      </p:to>
                                    </p:set>
                                    <p:anim calcmode="lin" valueType="num">
                                      <p:cBhvr>
                                        <p:cTn id="20" dur="500" fill="hold"/>
                                        <p:tgtEl>
                                          <p:spTgt spid="128"/>
                                        </p:tgtEl>
                                        <p:attrNameLst>
                                          <p:attrName>ppt_x</p:attrName>
                                        </p:attrNameLst>
                                      </p:cBhvr>
                                      <p:tavLst>
                                        <p:tav tm="0">
                                          <p:val>
                                            <p:strVal val="0-#ppt_w/2"/>
                                          </p:val>
                                        </p:tav>
                                        <p:tav tm="100000">
                                          <p:val>
                                            <p:strVal val="#ppt_x"/>
                                          </p:val>
                                        </p:tav>
                                      </p:tavLst>
                                    </p:anim>
                                    <p:anim calcmode="lin" valueType="num">
                                      <p:cBhvr>
                                        <p:cTn id="21" dur="500" fill="hold"/>
                                        <p:tgtEl>
                                          <p:spTgt spid="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4"/>
      <p:bldP build="whole" bldLvl="1" animBg="1" rev="0" advAuto="0" spid="127" grpId="3"/>
      <p:bldP build="whole" bldLvl="1" animBg="1" rev="0" advAuto="0" spid="129" grpId="1"/>
      <p:bldP build="whole" bldLvl="1" animBg="1" rev="0" advAuto="0" spid="132"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35" name="Shape 135"/>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5</a:t>
            </a:r>
          </a:p>
        </p:txBody>
      </p:sp>
      <p:sp>
        <p:nvSpPr>
          <p:cNvPr id="136" name="Shape 136"/>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–5</a:t>
            </a:r>
            <a:r>
              <a:rPr b="1" i="1" sz="2400">
                <a:solidFill>
                  <a:srgbClr val="0068AD"/>
                </a:solidFill>
                <a:uFill>
                  <a:solidFill>
                    <a:srgbClr val="0068AD"/>
                  </a:solidFill>
                </a:uFill>
              </a:rPr>
              <a:t>x</a:t>
            </a:r>
            <a:r>
              <a:rPr b="1" sz="2400">
                <a:solidFill>
                  <a:srgbClr val="0068AD"/>
                </a:solidFill>
                <a:uFill>
                  <a:solidFill>
                    <a:srgbClr val="0068AD"/>
                  </a:solidFill>
                </a:uFill>
              </a:rPr>
              <a:t> + 4 = 29. Check your solution.</a:t>
            </a:r>
          </a:p>
        </p:txBody>
      </p:sp>
      <p:sp>
        <p:nvSpPr>
          <p:cNvPr id="137" name="Shape 137"/>
          <p:cNvSpPr/>
          <p:nvPr/>
        </p:nvSpPr>
        <p:spPr>
          <a:xfrm>
            <a:off x="533400" y="241935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8" name="5Min Num_4.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8"/>
                                        </p:tgtEl>
                                        <p:attrNameLst>
                                          <p:attrName>style.visibility</p:attrName>
                                        </p:attrNameLst>
                                      </p:cBhvr>
                                      <p:to>
                                        <p:strVal val="visible"/>
                                      </p:to>
                                    </p:set>
                                    <p:animEffect filter="fade" transition="in">
                                      <p:cBhvr>
                                        <p:cTn id="7" dur="500"/>
                                        <p:tgtEl>
                                          <p:spTgt spid="138"/>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6"/>
                                        </p:tgtEl>
                                        <p:attrNameLst>
                                          <p:attrName>style.visibility</p:attrName>
                                        </p:attrNameLst>
                                      </p:cBhvr>
                                      <p:to>
                                        <p:strVal val="visible"/>
                                      </p:to>
                                    </p:set>
                                    <p:animEffect filter="wipe(left)" transition="in">
                                      <p:cBhvr>
                                        <p:cTn id="11" dur="500"/>
                                        <p:tgtEl>
                                          <p:spTgt spid="13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5"/>
                                        </p:tgtEl>
                                        <p:attrNameLst>
                                          <p:attrName>style.visibility</p:attrName>
                                        </p:attrNameLst>
                                      </p:cBhvr>
                                      <p:to>
                                        <p:strVal val="visible"/>
                                      </p:to>
                                    </p:set>
                                    <p:animEffect filter="wipe(left)" transition="in">
                                      <p:cBhvr>
                                        <p:cTn id="15" dur="500"/>
                                        <p:tgtEl>
                                          <p:spTgt spid="13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7"/>
                                        </p:tgtEl>
                                        <p:attrNameLst>
                                          <p:attrName>style.visibility</p:attrName>
                                        </p:attrNameLst>
                                      </p:cBhvr>
                                      <p:to>
                                        <p:strVal val="visible"/>
                                      </p:to>
                                    </p:set>
                                    <p:anim calcmode="lin" valueType="num">
                                      <p:cBhvr>
                                        <p:cTn id="20" dur="500" fill="hold"/>
                                        <p:tgtEl>
                                          <p:spTgt spid="137"/>
                                        </p:tgtEl>
                                        <p:attrNameLst>
                                          <p:attrName>ppt_x</p:attrName>
                                        </p:attrNameLst>
                                      </p:cBhvr>
                                      <p:tavLst>
                                        <p:tav tm="0">
                                          <p:val>
                                            <p:strVal val="0-#ppt_w/2"/>
                                          </p:val>
                                        </p:tav>
                                        <p:tav tm="100000">
                                          <p:val>
                                            <p:strVal val="#ppt_x"/>
                                          </p:val>
                                        </p:tav>
                                      </p:tavLst>
                                    </p:anim>
                                    <p:anim calcmode="lin" valueType="num">
                                      <p:cBhvr>
                                        <p:cTn id="21" dur="500" fill="hold"/>
                                        <p:tgtEl>
                                          <p:spTgt spid="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P build="whole" bldLvl="1" animBg="1" rev="0" advAuto="0" spid="135" grpId="3"/>
      <p:bldP build="whole" bldLvl="1" animBg="1" rev="0" advAuto="0" spid="136" grpId="2"/>
      <p:bldP build="whole" bldLvl="1" animBg="1" rev="0" advAuto="0" spid="137"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41" name="Shape 141"/>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50</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45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40</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35</a:t>
            </a:r>
          </a:p>
        </p:txBody>
      </p:sp>
      <p:sp>
        <p:nvSpPr>
          <p:cNvPr id="142" name="Shape 142"/>
          <p:cNvSpPr/>
          <p:nvPr/>
        </p:nvSpPr>
        <p:spPr>
          <a:xfrm>
            <a:off x="533400" y="336232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3" name="5Min Num_5.png"/>
          <p:cNvPicPr/>
          <p:nvPr/>
        </p:nvPicPr>
        <p:blipFill>
          <a:blip r:embed="rId2">
            <a:extLst/>
          </a:blip>
          <a:stretch>
            <a:fillRect/>
          </a:stretch>
        </p:blipFill>
        <p:spPr>
          <a:xfrm>
            <a:off x="614362" y="1647825"/>
            <a:ext cx="457201" cy="420688"/>
          </a:xfrm>
          <a:prstGeom prst="rect">
            <a:avLst/>
          </a:prstGeom>
          <a:ln w="12700">
            <a:miter lim="400000"/>
          </a:ln>
        </p:spPr>
      </p:pic>
      <p:grpSp>
        <p:nvGrpSpPr>
          <p:cNvPr id="146" name="Group 146"/>
          <p:cNvGrpSpPr/>
          <p:nvPr/>
        </p:nvGrpSpPr>
        <p:grpSpPr>
          <a:xfrm>
            <a:off x="1076325" y="1476374"/>
            <a:ext cx="5956300" cy="804864"/>
            <a:chOff x="0" y="0"/>
            <a:chExt cx="5956300" cy="804862"/>
          </a:xfrm>
        </p:grpSpPr>
        <p:pic>
          <p:nvPicPr>
            <p:cNvPr id="144" name="4-6-5.png"/>
            <p:cNvPicPr/>
            <p:nvPr/>
          </p:nvPicPr>
          <p:blipFill>
            <a:blip r:embed="rId3">
              <a:extLst/>
            </a:blip>
            <a:srcRect l="0" t="0" r="57591" b="0"/>
            <a:stretch>
              <a:fillRect/>
            </a:stretch>
          </p:blipFill>
          <p:spPr>
            <a:xfrm>
              <a:off x="0" y="0"/>
              <a:ext cx="2314575" cy="804863"/>
            </a:xfrm>
            <a:prstGeom prst="rect">
              <a:avLst/>
            </a:prstGeom>
            <a:ln w="12700" cap="flat">
              <a:noFill/>
              <a:miter lim="400000"/>
            </a:ln>
            <a:effectLst/>
          </p:spPr>
        </p:pic>
        <p:sp>
          <p:nvSpPr>
            <p:cNvPr id="145" name="Shape 145"/>
            <p:cNvSpPr/>
            <p:nvPr/>
          </p:nvSpPr>
          <p:spPr>
            <a:xfrm>
              <a:off x="2286000" y="180975"/>
              <a:ext cx="36703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Check your solution.</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3"/>
                                        </p:tgtEl>
                                        <p:attrNameLst>
                                          <p:attrName>style.visibility</p:attrName>
                                        </p:attrNameLst>
                                      </p:cBhvr>
                                      <p:to>
                                        <p:strVal val="visible"/>
                                      </p:to>
                                    </p:set>
                                    <p:animEffect filter="fade" transition="in">
                                      <p:cBhvr>
                                        <p:cTn id="7" dur="500"/>
                                        <p:tgtEl>
                                          <p:spTgt spid="143"/>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6"/>
                                        </p:tgtEl>
                                        <p:attrNameLst>
                                          <p:attrName>style.visibility</p:attrName>
                                        </p:attrNameLst>
                                      </p:cBhvr>
                                      <p:to>
                                        <p:strVal val="visible"/>
                                      </p:to>
                                    </p:set>
                                    <p:animEffect filter="wipe(left)" transition="in">
                                      <p:cBhvr>
                                        <p:cTn id="11" dur="500"/>
                                        <p:tgtEl>
                                          <p:spTgt spid="14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1"/>
                                        </p:tgtEl>
                                        <p:attrNameLst>
                                          <p:attrName>style.visibility</p:attrName>
                                        </p:attrNameLst>
                                      </p:cBhvr>
                                      <p:to>
                                        <p:strVal val="visible"/>
                                      </p:to>
                                    </p:set>
                                    <p:animEffect filter="wipe(left)" transition="in">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2"/>
                                        </p:tgtEl>
                                        <p:attrNameLst>
                                          <p:attrName>style.visibility</p:attrName>
                                        </p:attrNameLst>
                                      </p:cBhvr>
                                      <p:to>
                                        <p:strVal val="visible"/>
                                      </p:to>
                                    </p:set>
                                    <p:anim calcmode="lin" valueType="num">
                                      <p:cBhvr>
                                        <p:cTn id="20" dur="500" fill="hold"/>
                                        <p:tgtEl>
                                          <p:spTgt spid="142"/>
                                        </p:tgtEl>
                                        <p:attrNameLst>
                                          <p:attrName>ppt_x</p:attrName>
                                        </p:attrNameLst>
                                      </p:cBhvr>
                                      <p:tavLst>
                                        <p:tav tm="0">
                                          <p:val>
                                            <p:strVal val="0-#ppt_w/2"/>
                                          </p:val>
                                        </p:tav>
                                        <p:tav tm="100000">
                                          <p:val>
                                            <p:strVal val="#ppt_x"/>
                                          </p:val>
                                        </p:tav>
                                      </p:tavLst>
                                    </p:anim>
                                    <p:anim calcmode="lin" valueType="num">
                                      <p:cBhvr>
                                        <p:cTn id="21" dur="5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3"/>
      <p:bldP build="whole" bldLvl="1" animBg="1" rev="0" advAuto="0" spid="142" grpId="4"/>
      <p:bldP build="whole" bldLvl="1" animBg="1" rev="0" advAuto="0" spid="146" grpId="2"/>
      <p:bldP build="whole" bldLvl="1" animBg="1" rev="0" advAuto="0" spid="14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6</a:t>
            </a:r>
          </a:p>
        </p:txBody>
      </p:sp>
      <p:sp>
        <p:nvSpPr>
          <p:cNvPr id="149" name="Shape 149"/>
          <p:cNvSpPr/>
          <p:nvPr/>
        </p:nvSpPr>
        <p:spPr>
          <a:xfrm>
            <a:off x="1104900" y="3489325"/>
            <a:ext cx="3479800" cy="2108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1800"/>
              </a:spcBef>
              <a:buClr>
                <a:srgbClr val="0068AD"/>
              </a:buClr>
              <a:buFont typeface="Arial"/>
              <a:defRPr>
                <a:uFillTx/>
              </a:defRPr>
            </a:pPr>
            <a:r>
              <a:rPr b="1" sz="2400">
                <a:solidFill>
                  <a:srgbClr val="0068AD"/>
                </a:solidFill>
                <a:uFill>
                  <a:solidFill>
                    <a:srgbClr val="0068AD"/>
                  </a:solidFill>
                </a:uFill>
              </a:rPr>
              <a:t>A.</a:t>
            </a:r>
            <a:r>
              <a:rPr b="1" sz="2400">
                <a:uFill>
                  <a:solidFill/>
                </a:uFill>
              </a:rPr>
              <a:t>	374</a:t>
            </a:r>
            <a:endParaRPr b="1" sz="2400">
              <a:uFill>
                <a:solidFill/>
              </a:uFill>
            </a:endParaRPr>
          </a:p>
          <a:p>
            <a:pPr lvl="0" marL="574040" indent="-533400">
              <a:lnSpc>
                <a:spcPct val="90000"/>
              </a:lnSpc>
              <a:spcBef>
                <a:spcPts val="1800"/>
              </a:spcBef>
              <a:buClr>
                <a:srgbClr val="0068AD"/>
              </a:buClr>
              <a:buFont typeface="Arial"/>
              <a:defRPr>
                <a:uFillTx/>
              </a:defRPr>
            </a:pPr>
            <a:r>
              <a:rPr b="1" sz="2400">
                <a:solidFill>
                  <a:srgbClr val="0068AD"/>
                </a:solidFill>
                <a:uFill>
                  <a:solidFill>
                    <a:srgbClr val="0068AD"/>
                  </a:solidFill>
                </a:uFill>
              </a:rPr>
              <a:t>B.</a:t>
            </a:r>
            <a:r>
              <a:rPr b="1" sz="2400">
                <a:uFill>
                  <a:solidFill/>
                </a:uFill>
              </a:rPr>
              <a:t>	347</a:t>
            </a:r>
            <a:endParaRPr b="1" sz="2400">
              <a:uFill>
                <a:solidFill/>
              </a:uFill>
            </a:endParaRPr>
          </a:p>
          <a:p>
            <a:pPr lvl="0" marL="574040" indent="-533400">
              <a:lnSpc>
                <a:spcPct val="90000"/>
              </a:lnSpc>
              <a:spcBef>
                <a:spcPts val="1800"/>
              </a:spcBef>
              <a:buClr>
                <a:srgbClr val="0068AD"/>
              </a:buClr>
              <a:buFont typeface="Arial"/>
              <a:defRPr>
                <a:uFillTx/>
              </a:defRPr>
            </a:pPr>
            <a:r>
              <a:rPr b="1" sz="2400">
                <a:solidFill>
                  <a:srgbClr val="0068AD"/>
                </a:solidFill>
                <a:uFill>
                  <a:solidFill>
                    <a:srgbClr val="0068AD"/>
                  </a:solidFill>
                </a:uFill>
              </a:rPr>
              <a:t>C.</a:t>
            </a:r>
            <a:r>
              <a:rPr b="1" sz="2400">
                <a:uFill>
                  <a:solidFill/>
                </a:uFill>
              </a:rPr>
              <a:t>	300</a:t>
            </a:r>
            <a:endParaRPr b="1" sz="2400">
              <a:uFill>
                <a:solidFill/>
              </a:uFill>
            </a:endParaRPr>
          </a:p>
          <a:p>
            <a:pPr lvl="0" marL="574040" indent="-533400">
              <a:lnSpc>
                <a:spcPct val="90000"/>
              </a:lnSpc>
              <a:spcBef>
                <a:spcPts val="1800"/>
              </a:spcBef>
              <a:buClr>
                <a:srgbClr val="0068AD"/>
              </a:buClr>
              <a:buFont typeface="Arial"/>
              <a:defRPr>
                <a:uFillTx/>
              </a:defRPr>
            </a:pPr>
            <a:r>
              <a:rPr b="1" sz="2400">
                <a:solidFill>
                  <a:srgbClr val="0068AD"/>
                </a:solidFill>
                <a:uFill>
                  <a:solidFill>
                    <a:srgbClr val="0068AD"/>
                  </a:solidFill>
                </a:uFill>
              </a:rPr>
              <a:t>D.</a:t>
            </a:r>
            <a:r>
              <a:rPr b="1" sz="2400">
                <a:uFill>
                  <a:solidFill/>
                </a:uFill>
              </a:rPr>
              <a:t>	187</a:t>
            </a:r>
          </a:p>
        </p:txBody>
      </p:sp>
      <p:sp>
        <p:nvSpPr>
          <p:cNvPr id="150" name="Shape 150"/>
          <p:cNvSpPr/>
          <p:nvPr/>
        </p:nvSpPr>
        <p:spPr>
          <a:xfrm>
            <a:off x="685800" y="1657350"/>
            <a:ext cx="8032750" cy="173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The number of people that attended a school concert the second night was 113 less than the number of people that attended the first night. The total number that attended both nights is 487. Find the number of people that attended the first night.</a:t>
            </a:r>
          </a:p>
        </p:txBody>
      </p:sp>
      <p:sp>
        <p:nvSpPr>
          <p:cNvPr id="151" name="Shape 151"/>
          <p:cNvSpPr/>
          <p:nvPr/>
        </p:nvSpPr>
        <p:spPr>
          <a:xfrm>
            <a:off x="533400" y="516413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52"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53" name="5Min Num_6.png"/>
          <p:cNvPicPr/>
          <p:nvPr/>
        </p:nvPicPr>
        <p:blipFill>
          <a:blip r:embed="rId3">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2"/>
                                        </p:tgtEl>
                                        <p:attrNameLst>
                                          <p:attrName>style.visibility</p:attrName>
                                        </p:attrNameLst>
                                      </p:cBhvr>
                                      <p:to>
                                        <p:strVal val="visible"/>
                                      </p:to>
                                    </p:set>
                                    <p:animEffect filter="wipe(left)" transition="in">
                                      <p:cBhvr>
                                        <p:cTn id="7" dur="500"/>
                                        <p:tgtEl>
                                          <p:spTgt spid="15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53"/>
                                        </p:tgtEl>
                                        <p:attrNameLst>
                                          <p:attrName>style.visibility</p:attrName>
                                        </p:attrNameLst>
                                      </p:cBhvr>
                                      <p:to>
                                        <p:strVal val="visible"/>
                                      </p:to>
                                    </p:set>
                                    <p:animEffect filter="fade" transition="in">
                                      <p:cBhvr>
                                        <p:cTn id="11" dur="500"/>
                                        <p:tgtEl>
                                          <p:spTgt spid="153"/>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50"/>
                                        </p:tgtEl>
                                        <p:attrNameLst>
                                          <p:attrName>style.visibility</p:attrName>
                                        </p:attrNameLst>
                                      </p:cBhvr>
                                      <p:to>
                                        <p:strVal val="visible"/>
                                      </p:to>
                                    </p:set>
                                    <p:animEffect filter="wipe(left)" transition="in">
                                      <p:cBhvr>
                                        <p:cTn id="15" dur="500"/>
                                        <p:tgtEl>
                                          <p:spTgt spid="150"/>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49"/>
                                        </p:tgtEl>
                                        <p:attrNameLst>
                                          <p:attrName>style.visibility</p:attrName>
                                        </p:attrNameLst>
                                      </p:cBhvr>
                                      <p:to>
                                        <p:strVal val="visible"/>
                                      </p:to>
                                    </p:set>
                                    <p:animEffect filter="wipe(left)" transition="in">
                                      <p:cBhvr>
                                        <p:cTn id="19" dur="500"/>
                                        <p:tgtEl>
                                          <p:spTgt spid="14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5" fill="hold">
                                  <p:stCondLst>
                                    <p:cond delay="0"/>
                                  </p:stCondLst>
                                  <p:iterate type="el" backwards="0">
                                    <p:tmAbs val="0"/>
                                  </p:iterate>
                                  <p:childTnLst>
                                    <p:set>
                                      <p:cBhvr>
                                        <p:cTn id="23" fill="hold"/>
                                        <p:tgtEl>
                                          <p:spTgt spid="151"/>
                                        </p:tgtEl>
                                        <p:attrNameLst>
                                          <p:attrName>style.visibility</p:attrName>
                                        </p:attrNameLst>
                                      </p:cBhvr>
                                      <p:to>
                                        <p:strVal val="visible"/>
                                      </p:to>
                                    </p:set>
                                    <p:anim calcmode="lin" valueType="num">
                                      <p:cBhvr>
                                        <p:cTn id="24" dur="500" fill="hold"/>
                                        <p:tgtEl>
                                          <p:spTgt spid="151"/>
                                        </p:tgtEl>
                                        <p:attrNameLst>
                                          <p:attrName>ppt_x</p:attrName>
                                        </p:attrNameLst>
                                      </p:cBhvr>
                                      <p:tavLst>
                                        <p:tav tm="0">
                                          <p:val>
                                            <p:strVal val="0-#ppt_w/2"/>
                                          </p:val>
                                        </p:tav>
                                        <p:tav tm="100000">
                                          <p:val>
                                            <p:strVal val="#ppt_x"/>
                                          </p:val>
                                        </p:tav>
                                      </p:tavLst>
                                    </p:anim>
                                    <p:anim calcmode="lin" valueType="num">
                                      <p:cBhvr>
                                        <p:cTn id="25"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4"/>
      <p:bldP build="whole" bldLvl="1" animBg="1" rev="0" advAuto="0" spid="150" grpId="3"/>
      <p:bldP build="whole" bldLvl="1" animBg="1" rev="0" advAuto="0" spid="153" grpId="2"/>
      <p:bldP build="whole" bldLvl="1" animBg="1" rev="0" advAuto="0" spid="152" grpId="1"/>
      <p:bldP build="whole" bldLvl="1" animBg="1" rev="0" advAuto="0" spid="151" grpId="5"/>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lvl="0">
              <a:defRPr sz="1800">
                <a:uFillTx/>
              </a:defRPr>
            </a:pPr>
            <a:r>
              <a:rPr sz="1200">
                <a:uFill>
                  <a:solidFill/>
                </a:uFill>
              </a:rPr>
              <a:t>Then/Now</a:t>
            </a:r>
          </a:p>
        </p:txBody>
      </p:sp>
      <p:pic>
        <p:nvPicPr>
          <p:cNvPr id="156"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57" name="Shape 157"/>
          <p:cNvSpPr/>
          <p:nvPr/>
        </p:nvSpPr>
        <p:spPr>
          <a:xfrm>
            <a:off x="812800" y="182880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already translated verbal phrases into algebraic expressions. (Lesson 1–2)</a:t>
            </a:r>
          </a:p>
        </p:txBody>
      </p:sp>
      <p:pic>
        <p:nvPicPr>
          <p:cNvPr id="158" name="Now.png"/>
          <p:cNvPicPr/>
          <p:nvPr/>
        </p:nvPicPr>
        <p:blipFill>
          <a:blip r:embed="rId3">
            <a:extLst/>
          </a:blip>
          <a:stretch>
            <a:fillRect/>
          </a:stretch>
        </p:blipFill>
        <p:spPr>
          <a:xfrm>
            <a:off x="711200" y="3048000"/>
            <a:ext cx="4241801" cy="895351"/>
          </a:xfrm>
          <a:prstGeom prst="rect">
            <a:avLst/>
          </a:prstGeom>
          <a:ln w="12700">
            <a:miter lim="400000"/>
          </a:ln>
        </p:spPr>
      </p:pic>
      <p:sp>
        <p:nvSpPr>
          <p:cNvPr id="159" name="Shape 159"/>
          <p:cNvSpPr/>
          <p:nvPr/>
        </p:nvSpPr>
        <p:spPr>
          <a:xfrm>
            <a:off x="812800" y="405765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Write two-step equations.</a:t>
            </a:r>
          </a:p>
        </p:txBody>
      </p:sp>
      <p:sp>
        <p:nvSpPr>
          <p:cNvPr id="160" name="Shape 160"/>
          <p:cNvSpPr/>
          <p:nvPr/>
        </p:nvSpPr>
        <p:spPr>
          <a:xfrm>
            <a:off x="812800" y="469900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Solve verbal problems by writing and solving two-step equations.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6"/>
                                        </p:tgtEl>
                                        <p:attrNameLst>
                                          <p:attrName>style.visibility</p:attrName>
                                        </p:attrNameLst>
                                      </p:cBhvr>
                                      <p:to>
                                        <p:strVal val="visible"/>
                                      </p:to>
                                    </p:set>
                                    <p:animEffect filter="wipe(left)" transition="in">
                                      <p:cBhvr>
                                        <p:cTn id="7" dur="500"/>
                                        <p:tgtEl>
                                          <p:spTgt spid="15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7"/>
                                        </p:tgtEl>
                                        <p:attrNameLst>
                                          <p:attrName>style.visibility</p:attrName>
                                        </p:attrNameLst>
                                      </p:cBhvr>
                                      <p:to>
                                        <p:strVal val="visible"/>
                                      </p:to>
                                    </p:set>
                                    <p:animEffect filter="wipe(left)" transition="in">
                                      <p:cBhvr>
                                        <p:cTn id="11" dur="500"/>
                                        <p:tgtEl>
                                          <p:spTgt spid="157"/>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58"/>
                                        </p:tgtEl>
                                        <p:attrNameLst>
                                          <p:attrName>style.visibility</p:attrName>
                                        </p:attrNameLst>
                                      </p:cBhvr>
                                      <p:to>
                                        <p:strVal val="visible"/>
                                      </p:to>
                                    </p:set>
                                    <p:animEffect filter="wipe(left)" transition="in">
                                      <p:cBhvr>
                                        <p:cTn id="16" dur="500"/>
                                        <p:tgtEl>
                                          <p:spTgt spid="158"/>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59"/>
                                        </p:tgtEl>
                                        <p:attrNameLst>
                                          <p:attrName>style.visibility</p:attrName>
                                        </p:attrNameLst>
                                      </p:cBhvr>
                                      <p:to>
                                        <p:strVal val="visible"/>
                                      </p:to>
                                    </p:set>
                                    <p:animEffect filter="wipe(left)" transition="in">
                                      <p:cBhvr>
                                        <p:cTn id="20" dur="500"/>
                                        <p:tgtEl>
                                          <p:spTgt spid="159"/>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60">
                                            <p:bg/>
                                          </p:spTgt>
                                        </p:tgtEl>
                                        <p:attrNameLst>
                                          <p:attrName>style.visibility</p:attrName>
                                        </p:attrNameLst>
                                      </p:cBhvr>
                                      <p:to>
                                        <p:strVal val="visible"/>
                                      </p:to>
                                    </p:set>
                                    <p:animEffect filter="wipe(left)" transition="in">
                                      <p:cBhvr>
                                        <p:cTn id="25" dur="500"/>
                                        <p:tgtEl>
                                          <p:spTgt spid="160">
                                            <p:bg/>
                                          </p:spTgt>
                                        </p:tgtEl>
                                      </p:cBhvr>
                                    </p:animEffect>
                                  </p:childTnLst>
                                </p:cTn>
                              </p:par>
                              <p:par>
                                <p:cTn id="26" presetClass="entr" presetSubtype="8" presetID="22" grpId="5" fill="hold">
                                  <p:stCondLst>
                                    <p:cond delay="0"/>
                                  </p:stCondLst>
                                  <p:iterate type="el" backwards="0">
                                    <p:tmAbs val="0"/>
                                  </p:iterate>
                                  <p:childTnLst>
                                    <p:set>
                                      <p:cBhvr>
                                        <p:cTn id="27" fill="hold"/>
                                        <p:tgtEl>
                                          <p:spTgt spid="160">
                                            <p:txEl>
                                              <p:pRg st="0" end="0"/>
                                            </p:txEl>
                                          </p:spTgt>
                                        </p:tgtEl>
                                        <p:attrNameLst>
                                          <p:attrName>style.visibility</p:attrName>
                                        </p:attrNameLst>
                                      </p:cBhvr>
                                      <p:to>
                                        <p:strVal val="visible"/>
                                      </p:to>
                                    </p:set>
                                    <p:animEffect filter="wipe(left)" transition="in">
                                      <p:cBhvr>
                                        <p:cTn id="28" dur="500"/>
                                        <p:tgtEl>
                                          <p:spTgt spid="16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P build="whole" bldLvl="1" animBg="1" rev="0" advAuto="0" spid="157" grpId="2"/>
      <p:bldP build="p" bldLvl="5" animBg="1" rev="0" advAuto="0" spid="160" grpId="5"/>
      <p:bldP build="whole" bldLvl="1" animBg="1" rev="0" advAuto="0" spid="158" grpId="3"/>
      <p:bldP build="whole" bldLvl="1" animBg="1" rev="0" advAuto="0" spid="159" grpId="4"/>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